
<file path=[Content_Types].xml><?xml version="1.0" encoding="utf-8"?>
<Types xmlns="http://schemas.openxmlformats.org/package/2006/content-types">
  <Default Extension="bmp" ContentType="image/bmp"/>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6"/>
  </p:notesMasterIdLst>
  <p:handoutMasterIdLst>
    <p:handoutMasterId r:id="rId17"/>
  </p:handoutMasterIdLst>
  <p:sldIdLst>
    <p:sldId id="328" r:id="rId2"/>
    <p:sldId id="264" r:id="rId3"/>
    <p:sldId id="333" r:id="rId4"/>
    <p:sldId id="353" r:id="rId5"/>
    <p:sldId id="270" r:id="rId6"/>
    <p:sldId id="331" r:id="rId7"/>
    <p:sldId id="271" r:id="rId8"/>
    <p:sldId id="268" r:id="rId9"/>
    <p:sldId id="354" r:id="rId10"/>
    <p:sldId id="269" r:id="rId11"/>
    <p:sldId id="355" r:id="rId12"/>
    <p:sldId id="272" r:id="rId13"/>
    <p:sldId id="329" r:id="rId14"/>
    <p:sldId id="332"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Gentona Book" panose="00000800000000000000" charset="0"/>
      <p:regular r:id="rId22"/>
      <p:bold r:id="rId23"/>
      <p:italic r:id="rId24"/>
    </p:embeddedFont>
  </p:embeddedFont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252" autoAdjust="0"/>
  </p:normalViewPr>
  <p:slideViewPr>
    <p:cSldViewPr snapToGrid="0">
      <p:cViewPr varScale="1">
        <p:scale>
          <a:sx n="58" d="100"/>
          <a:sy n="58" d="100"/>
        </p:scale>
        <p:origin x="174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 DeLong" userId="39a20e4ca76af62a" providerId="LiveId" clId="{A049A2EB-1CE9-40B0-89BB-3AFB260498A6}"/>
    <pc:docChg chg="delSld">
      <pc:chgData name="Alia DeLong" userId="39a20e4ca76af62a" providerId="LiveId" clId="{A049A2EB-1CE9-40B0-89BB-3AFB260498A6}" dt="2021-04-12T16:16:46.167" v="1" actId="47"/>
      <pc:docMkLst>
        <pc:docMk/>
      </pc:docMkLst>
      <pc:sldChg chg="del">
        <pc:chgData name="Alia DeLong" userId="39a20e4ca76af62a" providerId="LiveId" clId="{A049A2EB-1CE9-40B0-89BB-3AFB260498A6}" dt="2021-04-12T16:16:36.447" v="0" actId="47"/>
        <pc:sldMkLst>
          <pc:docMk/>
          <pc:sldMk cId="3495579329" sldId="256"/>
        </pc:sldMkLst>
      </pc:sldChg>
      <pc:sldChg chg="del">
        <pc:chgData name="Alia DeLong" userId="39a20e4ca76af62a" providerId="LiveId" clId="{A049A2EB-1CE9-40B0-89BB-3AFB260498A6}" dt="2021-04-12T16:16:36.447" v="0" actId="47"/>
        <pc:sldMkLst>
          <pc:docMk/>
          <pc:sldMk cId="1216240703" sldId="257"/>
        </pc:sldMkLst>
      </pc:sldChg>
      <pc:sldChg chg="del">
        <pc:chgData name="Alia DeLong" userId="39a20e4ca76af62a" providerId="LiveId" clId="{A049A2EB-1CE9-40B0-89BB-3AFB260498A6}" dt="2021-04-12T16:16:36.447" v="0" actId="47"/>
        <pc:sldMkLst>
          <pc:docMk/>
          <pc:sldMk cId="1910398558" sldId="258"/>
        </pc:sldMkLst>
      </pc:sldChg>
      <pc:sldChg chg="del">
        <pc:chgData name="Alia DeLong" userId="39a20e4ca76af62a" providerId="LiveId" clId="{A049A2EB-1CE9-40B0-89BB-3AFB260498A6}" dt="2021-04-12T16:16:36.447" v="0" actId="47"/>
        <pc:sldMkLst>
          <pc:docMk/>
          <pc:sldMk cId="2372081631" sldId="259"/>
        </pc:sldMkLst>
      </pc:sldChg>
      <pc:sldChg chg="del">
        <pc:chgData name="Alia DeLong" userId="39a20e4ca76af62a" providerId="LiveId" clId="{A049A2EB-1CE9-40B0-89BB-3AFB260498A6}" dt="2021-04-12T16:16:36.447" v="0" actId="47"/>
        <pc:sldMkLst>
          <pc:docMk/>
          <pc:sldMk cId="1350072952" sldId="260"/>
        </pc:sldMkLst>
      </pc:sldChg>
      <pc:sldChg chg="del">
        <pc:chgData name="Alia DeLong" userId="39a20e4ca76af62a" providerId="LiveId" clId="{A049A2EB-1CE9-40B0-89BB-3AFB260498A6}" dt="2021-04-12T16:16:36.447" v="0" actId="47"/>
        <pc:sldMkLst>
          <pc:docMk/>
          <pc:sldMk cId="1591425580" sldId="261"/>
        </pc:sldMkLst>
      </pc:sldChg>
      <pc:sldChg chg="del">
        <pc:chgData name="Alia DeLong" userId="39a20e4ca76af62a" providerId="LiveId" clId="{A049A2EB-1CE9-40B0-89BB-3AFB260498A6}" dt="2021-04-12T16:16:36.447" v="0" actId="47"/>
        <pc:sldMkLst>
          <pc:docMk/>
          <pc:sldMk cId="985852626" sldId="262"/>
        </pc:sldMkLst>
      </pc:sldChg>
      <pc:sldChg chg="del">
        <pc:chgData name="Alia DeLong" userId="39a20e4ca76af62a" providerId="LiveId" clId="{A049A2EB-1CE9-40B0-89BB-3AFB260498A6}" dt="2021-04-12T16:16:36.447" v="0" actId="47"/>
        <pc:sldMkLst>
          <pc:docMk/>
          <pc:sldMk cId="1075168938" sldId="326"/>
        </pc:sldMkLst>
      </pc:sldChg>
      <pc:sldChg chg="del">
        <pc:chgData name="Alia DeLong" userId="39a20e4ca76af62a" providerId="LiveId" clId="{A049A2EB-1CE9-40B0-89BB-3AFB260498A6}" dt="2021-04-12T16:16:46.167" v="1" actId="47"/>
        <pc:sldMkLst>
          <pc:docMk/>
          <pc:sldMk cId="2810809779" sldId="334"/>
        </pc:sldMkLst>
      </pc:sldChg>
      <pc:sldChg chg="del">
        <pc:chgData name="Alia DeLong" userId="39a20e4ca76af62a" providerId="LiveId" clId="{A049A2EB-1CE9-40B0-89BB-3AFB260498A6}" dt="2021-04-12T16:16:46.167" v="1" actId="47"/>
        <pc:sldMkLst>
          <pc:docMk/>
          <pc:sldMk cId="4284584481" sldId="335"/>
        </pc:sldMkLst>
      </pc:sldChg>
      <pc:sldChg chg="del">
        <pc:chgData name="Alia DeLong" userId="39a20e4ca76af62a" providerId="LiveId" clId="{A049A2EB-1CE9-40B0-89BB-3AFB260498A6}" dt="2021-04-12T16:16:46.167" v="1" actId="47"/>
        <pc:sldMkLst>
          <pc:docMk/>
          <pc:sldMk cId="3972799315" sldId="336"/>
        </pc:sldMkLst>
      </pc:sldChg>
      <pc:sldChg chg="del">
        <pc:chgData name="Alia DeLong" userId="39a20e4ca76af62a" providerId="LiveId" clId="{A049A2EB-1CE9-40B0-89BB-3AFB260498A6}" dt="2021-04-12T16:16:46.167" v="1" actId="47"/>
        <pc:sldMkLst>
          <pc:docMk/>
          <pc:sldMk cId="4096264796" sldId="337"/>
        </pc:sldMkLst>
      </pc:sldChg>
      <pc:sldChg chg="del">
        <pc:chgData name="Alia DeLong" userId="39a20e4ca76af62a" providerId="LiveId" clId="{A049A2EB-1CE9-40B0-89BB-3AFB260498A6}" dt="2021-04-12T16:16:46.167" v="1" actId="47"/>
        <pc:sldMkLst>
          <pc:docMk/>
          <pc:sldMk cId="150666819" sldId="338"/>
        </pc:sldMkLst>
      </pc:sldChg>
      <pc:sldChg chg="del">
        <pc:chgData name="Alia DeLong" userId="39a20e4ca76af62a" providerId="LiveId" clId="{A049A2EB-1CE9-40B0-89BB-3AFB260498A6}" dt="2021-04-12T16:16:46.167" v="1" actId="47"/>
        <pc:sldMkLst>
          <pc:docMk/>
          <pc:sldMk cId="2686192183" sldId="339"/>
        </pc:sldMkLst>
      </pc:sldChg>
      <pc:sldChg chg="del">
        <pc:chgData name="Alia DeLong" userId="39a20e4ca76af62a" providerId="LiveId" clId="{A049A2EB-1CE9-40B0-89BB-3AFB260498A6}" dt="2021-04-12T16:16:46.167" v="1" actId="47"/>
        <pc:sldMkLst>
          <pc:docMk/>
          <pc:sldMk cId="4145952804" sldId="340"/>
        </pc:sldMkLst>
      </pc:sldChg>
      <pc:sldChg chg="del">
        <pc:chgData name="Alia DeLong" userId="39a20e4ca76af62a" providerId="LiveId" clId="{A049A2EB-1CE9-40B0-89BB-3AFB260498A6}" dt="2021-04-12T16:16:46.167" v="1" actId="47"/>
        <pc:sldMkLst>
          <pc:docMk/>
          <pc:sldMk cId="220358265" sldId="341"/>
        </pc:sldMkLst>
      </pc:sldChg>
      <pc:sldChg chg="del">
        <pc:chgData name="Alia DeLong" userId="39a20e4ca76af62a" providerId="LiveId" clId="{A049A2EB-1CE9-40B0-89BB-3AFB260498A6}" dt="2021-04-12T16:16:46.167" v="1" actId="47"/>
        <pc:sldMkLst>
          <pc:docMk/>
          <pc:sldMk cId="880263534" sldId="342"/>
        </pc:sldMkLst>
      </pc:sldChg>
      <pc:sldChg chg="del">
        <pc:chgData name="Alia DeLong" userId="39a20e4ca76af62a" providerId="LiveId" clId="{A049A2EB-1CE9-40B0-89BB-3AFB260498A6}" dt="2021-04-12T16:16:46.167" v="1" actId="47"/>
        <pc:sldMkLst>
          <pc:docMk/>
          <pc:sldMk cId="1902771525" sldId="350"/>
        </pc:sldMkLst>
      </pc:sldChg>
      <pc:sldChg chg="del">
        <pc:chgData name="Alia DeLong" userId="39a20e4ca76af62a" providerId="LiveId" clId="{A049A2EB-1CE9-40B0-89BB-3AFB260498A6}" dt="2021-04-12T16:16:46.167" v="1" actId="47"/>
        <pc:sldMkLst>
          <pc:docMk/>
          <pc:sldMk cId="1660365398" sldId="351"/>
        </pc:sldMkLst>
      </pc:sldChg>
      <pc:sldChg chg="del">
        <pc:chgData name="Alia DeLong" userId="39a20e4ca76af62a" providerId="LiveId" clId="{A049A2EB-1CE9-40B0-89BB-3AFB260498A6}" dt="2021-04-12T16:16:46.167" v="1" actId="47"/>
        <pc:sldMkLst>
          <pc:docMk/>
          <pc:sldMk cId="737080875" sldId="352"/>
        </pc:sldMkLst>
      </pc:sldChg>
      <pc:sldChg chg="del">
        <pc:chgData name="Alia DeLong" userId="39a20e4ca76af62a" providerId="LiveId" clId="{A049A2EB-1CE9-40B0-89BB-3AFB260498A6}" dt="2021-04-12T16:16:46.167" v="1" actId="47"/>
        <pc:sldMkLst>
          <pc:docMk/>
          <pc:sldMk cId="2369470444" sldId="356"/>
        </pc:sldMkLst>
      </pc:sldChg>
      <pc:sldChg chg="del">
        <pc:chgData name="Alia DeLong" userId="39a20e4ca76af62a" providerId="LiveId" clId="{A049A2EB-1CE9-40B0-89BB-3AFB260498A6}" dt="2021-04-12T16:16:36.447" v="0" actId="47"/>
        <pc:sldMkLst>
          <pc:docMk/>
          <pc:sldMk cId="461587077" sldId="359"/>
        </pc:sldMkLst>
      </pc:sldChg>
      <pc:sldChg chg="del">
        <pc:chgData name="Alia DeLong" userId="39a20e4ca76af62a" providerId="LiveId" clId="{A049A2EB-1CE9-40B0-89BB-3AFB260498A6}" dt="2021-04-12T16:16:36.447" v="0" actId="47"/>
        <pc:sldMkLst>
          <pc:docMk/>
          <pc:sldMk cId="1799976731" sldId="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florida-my.sharepoint.com/personal/delonga_ufl_edu/Documents/DeLong%20Dissertation%20Paper%202/ASHS%20articles/Results%20t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Year of Publication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'Year of Pub.'!$C$1</c:f>
              <c:strCache>
                <c:ptCount val="1"/>
                <c:pt idx="0">
                  <c:v>Frequency</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'Year of Pub.'!$B$2:$B$12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'Year of Pub.'!$C$2:$C$12</c:f>
              <c:numCache>
                <c:formatCode>General</c:formatCode>
                <c:ptCount val="11"/>
                <c:pt idx="0">
                  <c:v>1</c:v>
                </c:pt>
                <c:pt idx="1">
                  <c:v>2</c:v>
                </c:pt>
                <c:pt idx="2">
                  <c:v>0</c:v>
                </c:pt>
                <c:pt idx="3">
                  <c:v>1</c:v>
                </c:pt>
                <c:pt idx="4">
                  <c:v>2</c:v>
                </c:pt>
                <c:pt idx="5">
                  <c:v>2</c:v>
                </c:pt>
                <c:pt idx="6">
                  <c:v>2</c:v>
                </c:pt>
                <c:pt idx="7">
                  <c:v>5</c:v>
                </c:pt>
                <c:pt idx="8">
                  <c:v>0</c:v>
                </c:pt>
                <c:pt idx="9">
                  <c:v>5</c:v>
                </c:pt>
                <c:pt idx="10">
                  <c:v>1</c:v>
                </c:pt>
              </c:numCache>
            </c:numRef>
          </c:val>
          <c:smooth val="0"/>
          <c:extLst>
            <c:ext xmlns:c16="http://schemas.microsoft.com/office/drawing/2014/chart" uri="{C3380CC4-5D6E-409C-BE32-E72D297353CC}">
              <c16:uniqueId val="{00000000-5C27-47AA-B890-CA9EECA8E2D2}"/>
            </c:ext>
          </c:extLst>
        </c:ser>
        <c:dLbls>
          <c:dLblPos val="ctr"/>
          <c:showLegendKey val="0"/>
          <c:showVal val="1"/>
          <c:showCatName val="0"/>
          <c:showSerName val="0"/>
          <c:showPercent val="0"/>
          <c:showBubbleSize val="0"/>
        </c:dLbls>
        <c:marker val="1"/>
        <c:smooth val="0"/>
        <c:axId val="9244136"/>
        <c:axId val="93357744"/>
      </c:lineChart>
      <c:catAx>
        <c:axId val="924413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Year of Publication</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3357744"/>
        <c:crosses val="autoZero"/>
        <c:auto val="1"/>
        <c:lblAlgn val="ctr"/>
        <c:lblOffset val="100"/>
        <c:noMultiLvlLbl val="0"/>
      </c:catAx>
      <c:valAx>
        <c:axId val="93357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92441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5F771-87A2-412A-A5A3-21ABE9D871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BE2251C-4EFE-489C-846F-EA545BEB7750}">
      <dgm:prSet/>
      <dgm:spPr/>
      <dgm:t>
        <a:bodyPr/>
        <a:lstStyle/>
        <a:p>
          <a:r>
            <a:rPr lang="en-US" dirty="0"/>
            <a:t>New and beginning farmers are increasing</a:t>
          </a:r>
        </a:p>
      </dgm:t>
    </dgm:pt>
    <dgm:pt modelId="{BCDB46C1-E6C3-452B-B245-F6E5AD777795}" type="parTrans" cxnId="{29DEAA03-2E37-4D4F-91BF-C465C250A972}">
      <dgm:prSet/>
      <dgm:spPr/>
      <dgm:t>
        <a:bodyPr/>
        <a:lstStyle/>
        <a:p>
          <a:endParaRPr lang="en-US"/>
        </a:p>
      </dgm:t>
    </dgm:pt>
    <dgm:pt modelId="{B1E559B0-1BFD-4EDB-A79E-27F497228556}" type="sibTrans" cxnId="{29DEAA03-2E37-4D4F-91BF-C465C250A972}">
      <dgm:prSet/>
      <dgm:spPr/>
      <dgm:t>
        <a:bodyPr/>
        <a:lstStyle/>
        <a:p>
          <a:endParaRPr lang="en-US"/>
        </a:p>
      </dgm:t>
    </dgm:pt>
    <dgm:pt modelId="{A8B7C0D7-9494-4F78-940F-DD0A5356A7F3}">
      <dgm:prSet/>
      <dgm:spPr/>
      <dgm:t>
        <a:bodyPr/>
        <a:lstStyle/>
        <a:p>
          <a:r>
            <a:rPr lang="en-US" dirty="0"/>
            <a:t>Organic sales doubled</a:t>
          </a:r>
        </a:p>
      </dgm:t>
    </dgm:pt>
    <dgm:pt modelId="{A290D87D-70C3-4868-8ECD-388B09E6DAD0}" type="parTrans" cxnId="{19E50F96-411D-4420-A632-F6D4C29FC34D}">
      <dgm:prSet/>
      <dgm:spPr/>
      <dgm:t>
        <a:bodyPr/>
        <a:lstStyle/>
        <a:p>
          <a:endParaRPr lang="en-US"/>
        </a:p>
      </dgm:t>
    </dgm:pt>
    <dgm:pt modelId="{A233B90D-E8B6-47F5-9B4C-FF6F52974219}" type="sibTrans" cxnId="{19E50F96-411D-4420-A632-F6D4C29FC34D}">
      <dgm:prSet/>
      <dgm:spPr/>
      <dgm:t>
        <a:bodyPr/>
        <a:lstStyle/>
        <a:p>
          <a:endParaRPr lang="en-US"/>
        </a:p>
      </dgm:t>
    </dgm:pt>
    <dgm:pt modelId="{AEA1ECE0-B992-4BFE-BC37-3FA8E7F21F97}">
      <dgm:prSet/>
      <dgm:spPr/>
      <dgm:t>
        <a:bodyPr/>
        <a:lstStyle/>
        <a:p>
          <a:r>
            <a:rPr lang="en-US" dirty="0"/>
            <a:t>23% more female producers</a:t>
          </a:r>
        </a:p>
      </dgm:t>
    </dgm:pt>
    <dgm:pt modelId="{78D99012-6618-4C97-89F5-D5C4E255448F}" type="parTrans" cxnId="{A4B8ED8D-1981-45A2-A80A-0274F2144C34}">
      <dgm:prSet/>
      <dgm:spPr/>
      <dgm:t>
        <a:bodyPr/>
        <a:lstStyle/>
        <a:p>
          <a:endParaRPr lang="en-US"/>
        </a:p>
      </dgm:t>
    </dgm:pt>
    <dgm:pt modelId="{5B59CA8A-2BCA-4A3E-8C27-0E276FC52ACE}" type="sibTrans" cxnId="{A4B8ED8D-1981-45A2-A80A-0274F2144C34}">
      <dgm:prSet/>
      <dgm:spPr/>
      <dgm:t>
        <a:bodyPr/>
        <a:lstStyle/>
        <a:p>
          <a:endParaRPr lang="en-US"/>
        </a:p>
      </dgm:t>
    </dgm:pt>
    <dgm:pt modelId="{69BB0CDE-A1D1-46AC-8110-53BF02BF71D3}">
      <dgm:prSet/>
      <dgm:spPr/>
      <dgm:t>
        <a:bodyPr/>
        <a:lstStyle/>
        <a:p>
          <a:r>
            <a:rPr lang="en-US" dirty="0"/>
            <a:t>Direct-to-consumer sales doubled</a:t>
          </a:r>
        </a:p>
      </dgm:t>
    </dgm:pt>
    <dgm:pt modelId="{FE34C72F-4691-407E-9F16-B96AD5E4E577}" type="parTrans" cxnId="{EE158CE5-DF7B-40CD-A55C-C40840A4341A}">
      <dgm:prSet/>
      <dgm:spPr/>
      <dgm:t>
        <a:bodyPr/>
        <a:lstStyle/>
        <a:p>
          <a:endParaRPr lang="en-US"/>
        </a:p>
      </dgm:t>
    </dgm:pt>
    <dgm:pt modelId="{661790E7-0D24-4566-AD44-18E17B9035EF}" type="sibTrans" cxnId="{EE158CE5-DF7B-40CD-A55C-C40840A4341A}">
      <dgm:prSet/>
      <dgm:spPr/>
      <dgm:t>
        <a:bodyPr/>
        <a:lstStyle/>
        <a:p>
          <a:endParaRPr lang="en-US"/>
        </a:p>
      </dgm:t>
    </dgm:pt>
    <dgm:pt modelId="{39098314-FBCA-407D-87F9-B17D62EC1B61}" type="pres">
      <dgm:prSet presAssocID="{7F65F771-87A2-412A-A5A3-21ABE9D8712A}" presName="Name0" presStyleCnt="0">
        <dgm:presLayoutVars>
          <dgm:chMax val="7"/>
          <dgm:chPref val="7"/>
          <dgm:dir/>
        </dgm:presLayoutVars>
      </dgm:prSet>
      <dgm:spPr/>
    </dgm:pt>
    <dgm:pt modelId="{789C1078-50D2-41DD-9A7B-28877F26E9FC}" type="pres">
      <dgm:prSet presAssocID="{7F65F771-87A2-412A-A5A3-21ABE9D8712A}" presName="Name1" presStyleCnt="0"/>
      <dgm:spPr/>
    </dgm:pt>
    <dgm:pt modelId="{476AD9EF-D585-456B-A1BD-2D069FB088F3}" type="pres">
      <dgm:prSet presAssocID="{7F65F771-87A2-412A-A5A3-21ABE9D8712A}" presName="cycle" presStyleCnt="0"/>
      <dgm:spPr/>
    </dgm:pt>
    <dgm:pt modelId="{41300667-37F9-479C-B426-B6CFD62D2224}" type="pres">
      <dgm:prSet presAssocID="{7F65F771-87A2-412A-A5A3-21ABE9D8712A}" presName="srcNode" presStyleLbl="node1" presStyleIdx="0" presStyleCnt="4"/>
      <dgm:spPr/>
    </dgm:pt>
    <dgm:pt modelId="{2D937A3B-E247-4528-8951-ED0445A8BD77}" type="pres">
      <dgm:prSet presAssocID="{7F65F771-87A2-412A-A5A3-21ABE9D8712A}" presName="conn" presStyleLbl="parChTrans1D2" presStyleIdx="0" presStyleCnt="1"/>
      <dgm:spPr/>
    </dgm:pt>
    <dgm:pt modelId="{57DC3C96-3127-4660-8929-C6FD5460712A}" type="pres">
      <dgm:prSet presAssocID="{7F65F771-87A2-412A-A5A3-21ABE9D8712A}" presName="extraNode" presStyleLbl="node1" presStyleIdx="0" presStyleCnt="4"/>
      <dgm:spPr/>
    </dgm:pt>
    <dgm:pt modelId="{BA3CA90D-6637-4C02-88DA-4A8D76C1831A}" type="pres">
      <dgm:prSet presAssocID="{7F65F771-87A2-412A-A5A3-21ABE9D8712A}" presName="dstNode" presStyleLbl="node1" presStyleIdx="0" presStyleCnt="4"/>
      <dgm:spPr/>
    </dgm:pt>
    <dgm:pt modelId="{19BD3AE6-3EBD-4C77-AB09-8A64509D5B7D}" type="pres">
      <dgm:prSet presAssocID="{9BE2251C-4EFE-489C-846F-EA545BEB7750}" presName="text_1" presStyleLbl="node1" presStyleIdx="0" presStyleCnt="4">
        <dgm:presLayoutVars>
          <dgm:bulletEnabled val="1"/>
        </dgm:presLayoutVars>
      </dgm:prSet>
      <dgm:spPr/>
    </dgm:pt>
    <dgm:pt modelId="{95898593-F5FA-46A5-9416-CA4C737A5FD2}" type="pres">
      <dgm:prSet presAssocID="{9BE2251C-4EFE-489C-846F-EA545BEB7750}" presName="accent_1" presStyleCnt="0"/>
      <dgm:spPr/>
    </dgm:pt>
    <dgm:pt modelId="{7243CE6A-4A57-48A0-BEBA-201E9E1B23EF}" type="pres">
      <dgm:prSet presAssocID="{9BE2251C-4EFE-489C-846F-EA545BEB7750}" presName="accentRepeatNode" presStyleLbl="solidFgAcc1" presStyleIdx="0" presStyleCnt="4"/>
      <dgm:spPr/>
    </dgm:pt>
    <dgm:pt modelId="{4C369DC7-3946-46C0-B096-4AA83D7241F3}" type="pres">
      <dgm:prSet presAssocID="{69BB0CDE-A1D1-46AC-8110-53BF02BF71D3}" presName="text_2" presStyleLbl="node1" presStyleIdx="1" presStyleCnt="4">
        <dgm:presLayoutVars>
          <dgm:bulletEnabled val="1"/>
        </dgm:presLayoutVars>
      </dgm:prSet>
      <dgm:spPr/>
    </dgm:pt>
    <dgm:pt modelId="{3630F8E6-2582-460A-BDCA-F2951C443A21}" type="pres">
      <dgm:prSet presAssocID="{69BB0CDE-A1D1-46AC-8110-53BF02BF71D3}" presName="accent_2" presStyleCnt="0"/>
      <dgm:spPr/>
    </dgm:pt>
    <dgm:pt modelId="{87D08277-ECFC-438E-9F11-EAB662BB5950}" type="pres">
      <dgm:prSet presAssocID="{69BB0CDE-A1D1-46AC-8110-53BF02BF71D3}" presName="accentRepeatNode" presStyleLbl="solidFgAcc1" presStyleIdx="1" presStyleCnt="4"/>
      <dgm:spPr/>
    </dgm:pt>
    <dgm:pt modelId="{FB734911-B289-44D2-BF3F-8187447081E0}" type="pres">
      <dgm:prSet presAssocID="{A8B7C0D7-9494-4F78-940F-DD0A5356A7F3}" presName="text_3" presStyleLbl="node1" presStyleIdx="2" presStyleCnt="4">
        <dgm:presLayoutVars>
          <dgm:bulletEnabled val="1"/>
        </dgm:presLayoutVars>
      </dgm:prSet>
      <dgm:spPr/>
    </dgm:pt>
    <dgm:pt modelId="{C6A33BAC-78FE-4F16-B77C-7947EE06209D}" type="pres">
      <dgm:prSet presAssocID="{A8B7C0D7-9494-4F78-940F-DD0A5356A7F3}" presName="accent_3" presStyleCnt="0"/>
      <dgm:spPr/>
    </dgm:pt>
    <dgm:pt modelId="{8D97AA56-254C-43BD-AC1C-13BB3880298F}" type="pres">
      <dgm:prSet presAssocID="{A8B7C0D7-9494-4F78-940F-DD0A5356A7F3}" presName="accentRepeatNode" presStyleLbl="solidFgAcc1" presStyleIdx="2" presStyleCnt="4"/>
      <dgm:spPr/>
    </dgm:pt>
    <dgm:pt modelId="{F4B19927-CBE1-41B2-8F6C-336D59444198}" type="pres">
      <dgm:prSet presAssocID="{AEA1ECE0-B992-4BFE-BC37-3FA8E7F21F97}" presName="text_4" presStyleLbl="node1" presStyleIdx="3" presStyleCnt="4">
        <dgm:presLayoutVars>
          <dgm:bulletEnabled val="1"/>
        </dgm:presLayoutVars>
      </dgm:prSet>
      <dgm:spPr/>
    </dgm:pt>
    <dgm:pt modelId="{C68E1AEF-E7E2-4BBC-9548-55CAAA884550}" type="pres">
      <dgm:prSet presAssocID="{AEA1ECE0-B992-4BFE-BC37-3FA8E7F21F97}" presName="accent_4" presStyleCnt="0"/>
      <dgm:spPr/>
    </dgm:pt>
    <dgm:pt modelId="{AAE78823-F2E7-47E1-BFF1-D08C54B25CB6}" type="pres">
      <dgm:prSet presAssocID="{AEA1ECE0-B992-4BFE-BC37-3FA8E7F21F97}" presName="accentRepeatNode" presStyleLbl="solidFgAcc1" presStyleIdx="3" presStyleCnt="4"/>
      <dgm:spPr/>
    </dgm:pt>
  </dgm:ptLst>
  <dgm:cxnLst>
    <dgm:cxn modelId="{27CC7800-4670-44CF-8400-A66DB10B2553}" type="presOf" srcId="{7F65F771-87A2-412A-A5A3-21ABE9D8712A}" destId="{39098314-FBCA-407D-87F9-B17D62EC1B61}" srcOrd="0" destOrd="0" presId="urn:microsoft.com/office/officeart/2008/layout/VerticalCurvedList"/>
    <dgm:cxn modelId="{29DEAA03-2E37-4D4F-91BF-C465C250A972}" srcId="{7F65F771-87A2-412A-A5A3-21ABE9D8712A}" destId="{9BE2251C-4EFE-489C-846F-EA545BEB7750}" srcOrd="0" destOrd="0" parTransId="{BCDB46C1-E6C3-452B-B245-F6E5AD777795}" sibTransId="{B1E559B0-1BFD-4EDB-A79E-27F497228556}"/>
    <dgm:cxn modelId="{A4B8ED8D-1981-45A2-A80A-0274F2144C34}" srcId="{7F65F771-87A2-412A-A5A3-21ABE9D8712A}" destId="{AEA1ECE0-B992-4BFE-BC37-3FA8E7F21F97}" srcOrd="3" destOrd="0" parTransId="{78D99012-6618-4C97-89F5-D5C4E255448F}" sibTransId="{5B59CA8A-2BCA-4A3E-8C27-0E276FC52ACE}"/>
    <dgm:cxn modelId="{19E50F96-411D-4420-A632-F6D4C29FC34D}" srcId="{7F65F771-87A2-412A-A5A3-21ABE9D8712A}" destId="{A8B7C0D7-9494-4F78-940F-DD0A5356A7F3}" srcOrd="2" destOrd="0" parTransId="{A290D87D-70C3-4868-8ECD-388B09E6DAD0}" sibTransId="{A233B90D-E8B6-47F5-9B4C-FF6F52974219}"/>
    <dgm:cxn modelId="{124A659C-79BA-46A7-848E-129971B0D9AE}" type="presOf" srcId="{B1E559B0-1BFD-4EDB-A79E-27F497228556}" destId="{2D937A3B-E247-4528-8951-ED0445A8BD77}" srcOrd="0" destOrd="0" presId="urn:microsoft.com/office/officeart/2008/layout/VerticalCurvedList"/>
    <dgm:cxn modelId="{23A374AB-E0CF-470C-9E4D-4A43A941C1AB}" type="presOf" srcId="{A8B7C0D7-9494-4F78-940F-DD0A5356A7F3}" destId="{FB734911-B289-44D2-BF3F-8187447081E0}" srcOrd="0" destOrd="0" presId="urn:microsoft.com/office/officeart/2008/layout/VerticalCurvedList"/>
    <dgm:cxn modelId="{C6182ACC-AE62-418A-AFFF-E7D54A21CFF1}" type="presOf" srcId="{AEA1ECE0-B992-4BFE-BC37-3FA8E7F21F97}" destId="{F4B19927-CBE1-41B2-8F6C-336D59444198}" srcOrd="0" destOrd="0" presId="urn:microsoft.com/office/officeart/2008/layout/VerticalCurvedList"/>
    <dgm:cxn modelId="{F2695CD5-10E6-4F2A-8996-68FCBD0D8C2A}" type="presOf" srcId="{9BE2251C-4EFE-489C-846F-EA545BEB7750}" destId="{19BD3AE6-3EBD-4C77-AB09-8A64509D5B7D}" srcOrd="0" destOrd="0" presId="urn:microsoft.com/office/officeart/2008/layout/VerticalCurvedList"/>
    <dgm:cxn modelId="{EE158CE5-DF7B-40CD-A55C-C40840A4341A}" srcId="{7F65F771-87A2-412A-A5A3-21ABE9D8712A}" destId="{69BB0CDE-A1D1-46AC-8110-53BF02BF71D3}" srcOrd="1" destOrd="0" parTransId="{FE34C72F-4691-407E-9F16-B96AD5E4E577}" sibTransId="{661790E7-0D24-4566-AD44-18E17B9035EF}"/>
    <dgm:cxn modelId="{F2977AEF-F53D-4F67-A73A-60119E60C113}" type="presOf" srcId="{69BB0CDE-A1D1-46AC-8110-53BF02BF71D3}" destId="{4C369DC7-3946-46C0-B096-4AA83D7241F3}" srcOrd="0" destOrd="0" presId="urn:microsoft.com/office/officeart/2008/layout/VerticalCurvedList"/>
    <dgm:cxn modelId="{79BA80B6-3DD7-4A2C-A541-8483BE35E56D}" type="presParOf" srcId="{39098314-FBCA-407D-87F9-B17D62EC1B61}" destId="{789C1078-50D2-41DD-9A7B-28877F26E9FC}" srcOrd="0" destOrd="0" presId="urn:microsoft.com/office/officeart/2008/layout/VerticalCurvedList"/>
    <dgm:cxn modelId="{5D89386C-4EE9-4851-BDDE-B21BBE7CE6C4}" type="presParOf" srcId="{789C1078-50D2-41DD-9A7B-28877F26E9FC}" destId="{476AD9EF-D585-456B-A1BD-2D069FB088F3}" srcOrd="0" destOrd="0" presId="urn:microsoft.com/office/officeart/2008/layout/VerticalCurvedList"/>
    <dgm:cxn modelId="{1FC46199-C942-4ED4-B46A-D8B0A3EC0F04}" type="presParOf" srcId="{476AD9EF-D585-456B-A1BD-2D069FB088F3}" destId="{41300667-37F9-479C-B426-B6CFD62D2224}" srcOrd="0" destOrd="0" presId="urn:microsoft.com/office/officeart/2008/layout/VerticalCurvedList"/>
    <dgm:cxn modelId="{6E23CB65-05DC-4C67-AD9D-1C1ED74C3BB0}" type="presParOf" srcId="{476AD9EF-D585-456B-A1BD-2D069FB088F3}" destId="{2D937A3B-E247-4528-8951-ED0445A8BD77}" srcOrd="1" destOrd="0" presId="urn:microsoft.com/office/officeart/2008/layout/VerticalCurvedList"/>
    <dgm:cxn modelId="{46F01D8F-DB5D-4AA3-98C5-66D286F015C7}" type="presParOf" srcId="{476AD9EF-D585-456B-A1BD-2D069FB088F3}" destId="{57DC3C96-3127-4660-8929-C6FD5460712A}" srcOrd="2" destOrd="0" presId="urn:microsoft.com/office/officeart/2008/layout/VerticalCurvedList"/>
    <dgm:cxn modelId="{1EA2CB26-C8EE-48E1-9430-689C06D0D432}" type="presParOf" srcId="{476AD9EF-D585-456B-A1BD-2D069FB088F3}" destId="{BA3CA90D-6637-4C02-88DA-4A8D76C1831A}" srcOrd="3" destOrd="0" presId="urn:microsoft.com/office/officeart/2008/layout/VerticalCurvedList"/>
    <dgm:cxn modelId="{FD5D8DD9-1BF9-429E-82DB-63833163147B}" type="presParOf" srcId="{789C1078-50D2-41DD-9A7B-28877F26E9FC}" destId="{19BD3AE6-3EBD-4C77-AB09-8A64509D5B7D}" srcOrd="1" destOrd="0" presId="urn:microsoft.com/office/officeart/2008/layout/VerticalCurvedList"/>
    <dgm:cxn modelId="{06D09DFE-70F6-4235-9CDC-DC90205AF0AE}" type="presParOf" srcId="{789C1078-50D2-41DD-9A7B-28877F26E9FC}" destId="{95898593-F5FA-46A5-9416-CA4C737A5FD2}" srcOrd="2" destOrd="0" presId="urn:microsoft.com/office/officeart/2008/layout/VerticalCurvedList"/>
    <dgm:cxn modelId="{6669D479-45F4-40FE-A8BC-EE7DE48CDBFD}" type="presParOf" srcId="{95898593-F5FA-46A5-9416-CA4C737A5FD2}" destId="{7243CE6A-4A57-48A0-BEBA-201E9E1B23EF}" srcOrd="0" destOrd="0" presId="urn:microsoft.com/office/officeart/2008/layout/VerticalCurvedList"/>
    <dgm:cxn modelId="{3AD5B487-8007-4ABF-B4DB-0C04D2ACA5A7}" type="presParOf" srcId="{789C1078-50D2-41DD-9A7B-28877F26E9FC}" destId="{4C369DC7-3946-46C0-B096-4AA83D7241F3}" srcOrd="3" destOrd="0" presId="urn:microsoft.com/office/officeart/2008/layout/VerticalCurvedList"/>
    <dgm:cxn modelId="{01D17112-B9F2-4264-9554-0729D64F8005}" type="presParOf" srcId="{789C1078-50D2-41DD-9A7B-28877F26E9FC}" destId="{3630F8E6-2582-460A-BDCA-F2951C443A21}" srcOrd="4" destOrd="0" presId="urn:microsoft.com/office/officeart/2008/layout/VerticalCurvedList"/>
    <dgm:cxn modelId="{7CCA23A0-F2A8-40DC-9C4F-C14D93FB9491}" type="presParOf" srcId="{3630F8E6-2582-460A-BDCA-F2951C443A21}" destId="{87D08277-ECFC-438E-9F11-EAB662BB5950}" srcOrd="0" destOrd="0" presId="urn:microsoft.com/office/officeart/2008/layout/VerticalCurvedList"/>
    <dgm:cxn modelId="{CDB57628-1DDF-4C12-B20D-EFCB1D24D49E}" type="presParOf" srcId="{789C1078-50D2-41DD-9A7B-28877F26E9FC}" destId="{FB734911-B289-44D2-BF3F-8187447081E0}" srcOrd="5" destOrd="0" presId="urn:microsoft.com/office/officeart/2008/layout/VerticalCurvedList"/>
    <dgm:cxn modelId="{EA140D3D-7DDD-4C7E-A739-D51255E2DC48}" type="presParOf" srcId="{789C1078-50D2-41DD-9A7B-28877F26E9FC}" destId="{C6A33BAC-78FE-4F16-B77C-7947EE06209D}" srcOrd="6" destOrd="0" presId="urn:microsoft.com/office/officeart/2008/layout/VerticalCurvedList"/>
    <dgm:cxn modelId="{472DF978-66C2-4494-BA36-BF3699D78872}" type="presParOf" srcId="{C6A33BAC-78FE-4F16-B77C-7947EE06209D}" destId="{8D97AA56-254C-43BD-AC1C-13BB3880298F}" srcOrd="0" destOrd="0" presId="urn:microsoft.com/office/officeart/2008/layout/VerticalCurvedList"/>
    <dgm:cxn modelId="{07AA7782-AED8-46F4-993C-E302E4D9A429}" type="presParOf" srcId="{789C1078-50D2-41DD-9A7B-28877F26E9FC}" destId="{F4B19927-CBE1-41B2-8F6C-336D59444198}" srcOrd="7" destOrd="0" presId="urn:microsoft.com/office/officeart/2008/layout/VerticalCurvedList"/>
    <dgm:cxn modelId="{EF034EC6-6489-4635-9229-B7285DF23ECB}" type="presParOf" srcId="{789C1078-50D2-41DD-9A7B-28877F26E9FC}" destId="{C68E1AEF-E7E2-4BBC-9548-55CAAA884550}" srcOrd="8" destOrd="0" presId="urn:microsoft.com/office/officeart/2008/layout/VerticalCurvedList"/>
    <dgm:cxn modelId="{543811B2-576F-42FE-8E47-FF0F5AB49EAD}" type="presParOf" srcId="{C68E1AEF-E7E2-4BBC-9548-55CAAA884550}" destId="{AAE78823-F2E7-47E1-BFF1-D08C54B25C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5AC82-6C20-41E8-ABA3-6F6393EC453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55CA6D2-6503-47CE-A9D9-A0FDE6DBF532}">
      <dgm:prSet/>
      <dgm:spPr/>
      <dgm:t>
        <a:bodyPr/>
        <a:lstStyle/>
        <a:p>
          <a:r>
            <a:rPr lang="en-US"/>
            <a:t>Yes: Transparent protocol</a:t>
          </a:r>
        </a:p>
      </dgm:t>
    </dgm:pt>
    <dgm:pt modelId="{6A2B5256-3ECD-4505-AEAC-AF48F2C57315}" type="parTrans" cxnId="{56B258DF-3B29-4909-AD69-64A6120DA905}">
      <dgm:prSet/>
      <dgm:spPr/>
      <dgm:t>
        <a:bodyPr/>
        <a:lstStyle/>
        <a:p>
          <a:endParaRPr lang="en-US"/>
        </a:p>
      </dgm:t>
    </dgm:pt>
    <dgm:pt modelId="{E312FA50-096B-4432-AD8A-625516244B10}" type="sibTrans" cxnId="{56B258DF-3B29-4909-AD69-64A6120DA905}">
      <dgm:prSet/>
      <dgm:spPr/>
      <dgm:t>
        <a:bodyPr/>
        <a:lstStyle/>
        <a:p>
          <a:endParaRPr lang="en-US"/>
        </a:p>
      </dgm:t>
    </dgm:pt>
    <dgm:pt modelId="{8866A6A4-5AE1-4AA9-9A28-C9DD952C33D0}">
      <dgm:prSet/>
      <dgm:spPr/>
      <dgm:t>
        <a:bodyPr/>
        <a:lstStyle/>
        <a:p>
          <a:r>
            <a:rPr lang="en-US"/>
            <a:t>Yes: Exhaustive seach</a:t>
          </a:r>
        </a:p>
      </dgm:t>
    </dgm:pt>
    <dgm:pt modelId="{A04DBEA9-DE18-4E61-9A4B-3BCB67CEE296}" type="parTrans" cxnId="{A3DF8EDE-9B3C-4C75-A1D5-DB9C12DEECF2}">
      <dgm:prSet/>
      <dgm:spPr/>
      <dgm:t>
        <a:bodyPr/>
        <a:lstStyle/>
        <a:p>
          <a:endParaRPr lang="en-US"/>
        </a:p>
      </dgm:t>
    </dgm:pt>
    <dgm:pt modelId="{12F54B2D-8C2E-4CBE-A293-3D88C2A63ECB}" type="sibTrans" cxnId="{A3DF8EDE-9B3C-4C75-A1D5-DB9C12DEECF2}">
      <dgm:prSet/>
      <dgm:spPr/>
      <dgm:t>
        <a:bodyPr/>
        <a:lstStyle/>
        <a:p>
          <a:endParaRPr lang="en-US"/>
        </a:p>
      </dgm:t>
    </dgm:pt>
    <dgm:pt modelId="{E2A87BE3-624A-4628-9C65-42CE405C20EB}">
      <dgm:prSet/>
      <dgm:spPr/>
      <dgm:t>
        <a:bodyPr/>
        <a:lstStyle/>
        <a:p>
          <a:r>
            <a:rPr lang="en-US"/>
            <a:t>Yes: Conclusions contribute to theory, practice, future research</a:t>
          </a:r>
        </a:p>
      </dgm:t>
    </dgm:pt>
    <dgm:pt modelId="{5056BA5B-CCED-40C6-AEAD-A44C2E8DC806}" type="parTrans" cxnId="{6A5F0644-673B-44AD-AA55-5640037DBD8C}">
      <dgm:prSet/>
      <dgm:spPr/>
      <dgm:t>
        <a:bodyPr/>
        <a:lstStyle/>
        <a:p>
          <a:endParaRPr lang="en-US"/>
        </a:p>
      </dgm:t>
    </dgm:pt>
    <dgm:pt modelId="{6214690E-2667-4406-B418-552F5F69E034}" type="sibTrans" cxnId="{6A5F0644-673B-44AD-AA55-5640037DBD8C}">
      <dgm:prSet/>
      <dgm:spPr/>
      <dgm:t>
        <a:bodyPr/>
        <a:lstStyle/>
        <a:p>
          <a:endParaRPr lang="en-US"/>
        </a:p>
      </dgm:t>
    </dgm:pt>
    <dgm:pt modelId="{F9D46684-18A8-447E-959C-486386F1E049}">
      <dgm:prSet/>
      <dgm:spPr>
        <a:solidFill>
          <a:schemeClr val="accent2"/>
        </a:solidFill>
      </dgm:spPr>
      <dgm:t>
        <a:bodyPr/>
        <a:lstStyle/>
        <a:p>
          <a:r>
            <a:rPr lang="en-US"/>
            <a:t>No: Literature review for a publication</a:t>
          </a:r>
        </a:p>
      </dgm:t>
    </dgm:pt>
    <dgm:pt modelId="{455B6643-188C-468B-B586-112974A4C84D}" type="parTrans" cxnId="{F3A09965-5EBE-40F6-9BF7-E23AC790A724}">
      <dgm:prSet/>
      <dgm:spPr/>
      <dgm:t>
        <a:bodyPr/>
        <a:lstStyle/>
        <a:p>
          <a:endParaRPr lang="en-US"/>
        </a:p>
      </dgm:t>
    </dgm:pt>
    <dgm:pt modelId="{B603CAEC-19C4-4668-8F73-D878DA302206}" type="sibTrans" cxnId="{F3A09965-5EBE-40F6-9BF7-E23AC790A724}">
      <dgm:prSet/>
      <dgm:spPr/>
      <dgm:t>
        <a:bodyPr/>
        <a:lstStyle/>
        <a:p>
          <a:endParaRPr lang="en-US"/>
        </a:p>
      </dgm:t>
    </dgm:pt>
    <dgm:pt modelId="{AB677EE9-D079-4BAD-BFF5-09C5F2574421}" type="pres">
      <dgm:prSet presAssocID="{3B25AC82-6C20-41E8-ABA3-6F6393EC4532}" presName="linear" presStyleCnt="0">
        <dgm:presLayoutVars>
          <dgm:animLvl val="lvl"/>
          <dgm:resizeHandles val="exact"/>
        </dgm:presLayoutVars>
      </dgm:prSet>
      <dgm:spPr/>
    </dgm:pt>
    <dgm:pt modelId="{E65DF9D3-D45B-4031-A702-A27E2A56198A}" type="pres">
      <dgm:prSet presAssocID="{255CA6D2-6503-47CE-A9D9-A0FDE6DBF532}" presName="parentText" presStyleLbl="node1" presStyleIdx="0" presStyleCnt="4">
        <dgm:presLayoutVars>
          <dgm:chMax val="0"/>
          <dgm:bulletEnabled val="1"/>
        </dgm:presLayoutVars>
      </dgm:prSet>
      <dgm:spPr/>
    </dgm:pt>
    <dgm:pt modelId="{3B3BE74D-6642-4678-A069-F39B8B91A024}" type="pres">
      <dgm:prSet presAssocID="{E312FA50-096B-4432-AD8A-625516244B10}" presName="spacer" presStyleCnt="0"/>
      <dgm:spPr/>
    </dgm:pt>
    <dgm:pt modelId="{623A7C2C-6932-49B5-AD39-68A50613AB13}" type="pres">
      <dgm:prSet presAssocID="{8866A6A4-5AE1-4AA9-9A28-C9DD952C33D0}" presName="parentText" presStyleLbl="node1" presStyleIdx="1" presStyleCnt="4">
        <dgm:presLayoutVars>
          <dgm:chMax val="0"/>
          <dgm:bulletEnabled val="1"/>
        </dgm:presLayoutVars>
      </dgm:prSet>
      <dgm:spPr/>
    </dgm:pt>
    <dgm:pt modelId="{693D2141-E79B-454F-B530-7C915202F7B7}" type="pres">
      <dgm:prSet presAssocID="{12F54B2D-8C2E-4CBE-A293-3D88C2A63ECB}" presName="spacer" presStyleCnt="0"/>
      <dgm:spPr/>
    </dgm:pt>
    <dgm:pt modelId="{39525329-7E3E-401A-87C5-89CF7CB4CC73}" type="pres">
      <dgm:prSet presAssocID="{E2A87BE3-624A-4628-9C65-42CE405C20EB}" presName="parentText" presStyleLbl="node1" presStyleIdx="2" presStyleCnt="4">
        <dgm:presLayoutVars>
          <dgm:chMax val="0"/>
          <dgm:bulletEnabled val="1"/>
        </dgm:presLayoutVars>
      </dgm:prSet>
      <dgm:spPr/>
    </dgm:pt>
    <dgm:pt modelId="{88C382E1-FBCE-4871-94E4-F26D815D4709}" type="pres">
      <dgm:prSet presAssocID="{6214690E-2667-4406-B418-552F5F69E034}" presName="spacer" presStyleCnt="0"/>
      <dgm:spPr/>
    </dgm:pt>
    <dgm:pt modelId="{1AB9871A-B8CB-4B0F-88B1-9366C1AACBE8}" type="pres">
      <dgm:prSet presAssocID="{F9D46684-18A8-447E-959C-486386F1E049}" presName="parentText" presStyleLbl="node1" presStyleIdx="3" presStyleCnt="4">
        <dgm:presLayoutVars>
          <dgm:chMax val="0"/>
          <dgm:bulletEnabled val="1"/>
        </dgm:presLayoutVars>
      </dgm:prSet>
      <dgm:spPr/>
    </dgm:pt>
  </dgm:ptLst>
  <dgm:cxnLst>
    <dgm:cxn modelId="{6A5F0644-673B-44AD-AA55-5640037DBD8C}" srcId="{3B25AC82-6C20-41E8-ABA3-6F6393EC4532}" destId="{E2A87BE3-624A-4628-9C65-42CE405C20EB}" srcOrd="2" destOrd="0" parTransId="{5056BA5B-CCED-40C6-AEAD-A44C2E8DC806}" sibTransId="{6214690E-2667-4406-B418-552F5F69E034}"/>
    <dgm:cxn modelId="{7526BC44-1BA6-4FD0-A5E9-50DC81E8A599}" type="presOf" srcId="{E2A87BE3-624A-4628-9C65-42CE405C20EB}" destId="{39525329-7E3E-401A-87C5-89CF7CB4CC73}" srcOrd="0" destOrd="0" presId="urn:microsoft.com/office/officeart/2005/8/layout/vList2"/>
    <dgm:cxn modelId="{F3A09965-5EBE-40F6-9BF7-E23AC790A724}" srcId="{3B25AC82-6C20-41E8-ABA3-6F6393EC4532}" destId="{F9D46684-18A8-447E-959C-486386F1E049}" srcOrd="3" destOrd="0" parTransId="{455B6643-188C-468B-B586-112974A4C84D}" sibTransId="{B603CAEC-19C4-4668-8F73-D878DA302206}"/>
    <dgm:cxn modelId="{2BFFEC6D-1142-44F1-9039-21D574A913DD}" type="presOf" srcId="{255CA6D2-6503-47CE-A9D9-A0FDE6DBF532}" destId="{E65DF9D3-D45B-4031-A702-A27E2A56198A}" srcOrd="0" destOrd="0" presId="urn:microsoft.com/office/officeart/2005/8/layout/vList2"/>
    <dgm:cxn modelId="{4698B9B2-1086-4CE3-98D2-16F276600A9E}" type="presOf" srcId="{3B25AC82-6C20-41E8-ABA3-6F6393EC4532}" destId="{AB677EE9-D079-4BAD-BFF5-09C5F2574421}" srcOrd="0" destOrd="0" presId="urn:microsoft.com/office/officeart/2005/8/layout/vList2"/>
    <dgm:cxn modelId="{A3DF8EDE-9B3C-4C75-A1D5-DB9C12DEECF2}" srcId="{3B25AC82-6C20-41E8-ABA3-6F6393EC4532}" destId="{8866A6A4-5AE1-4AA9-9A28-C9DD952C33D0}" srcOrd="1" destOrd="0" parTransId="{A04DBEA9-DE18-4E61-9A4B-3BCB67CEE296}" sibTransId="{12F54B2D-8C2E-4CBE-A293-3D88C2A63ECB}"/>
    <dgm:cxn modelId="{56B258DF-3B29-4909-AD69-64A6120DA905}" srcId="{3B25AC82-6C20-41E8-ABA3-6F6393EC4532}" destId="{255CA6D2-6503-47CE-A9D9-A0FDE6DBF532}" srcOrd="0" destOrd="0" parTransId="{6A2B5256-3ECD-4505-AEAC-AF48F2C57315}" sibTransId="{E312FA50-096B-4432-AD8A-625516244B10}"/>
    <dgm:cxn modelId="{95D2BBE3-B1BC-4C3A-8972-D3F64F838D3A}" type="presOf" srcId="{8866A6A4-5AE1-4AA9-9A28-C9DD952C33D0}" destId="{623A7C2C-6932-49B5-AD39-68A50613AB13}" srcOrd="0" destOrd="0" presId="urn:microsoft.com/office/officeart/2005/8/layout/vList2"/>
    <dgm:cxn modelId="{4C0D49E9-B844-4236-A338-91F0B62B8E3A}" type="presOf" srcId="{F9D46684-18A8-447E-959C-486386F1E049}" destId="{1AB9871A-B8CB-4B0F-88B1-9366C1AACBE8}" srcOrd="0" destOrd="0" presId="urn:microsoft.com/office/officeart/2005/8/layout/vList2"/>
    <dgm:cxn modelId="{02A27E8E-5277-40D2-8E76-5950A90AECBD}" type="presParOf" srcId="{AB677EE9-D079-4BAD-BFF5-09C5F2574421}" destId="{E65DF9D3-D45B-4031-A702-A27E2A56198A}" srcOrd="0" destOrd="0" presId="urn:microsoft.com/office/officeart/2005/8/layout/vList2"/>
    <dgm:cxn modelId="{47AD10A1-8CA7-4656-B236-118ABAF377AA}" type="presParOf" srcId="{AB677EE9-D079-4BAD-BFF5-09C5F2574421}" destId="{3B3BE74D-6642-4678-A069-F39B8B91A024}" srcOrd="1" destOrd="0" presId="urn:microsoft.com/office/officeart/2005/8/layout/vList2"/>
    <dgm:cxn modelId="{F59A3A13-1E3B-4EBA-AB02-09EAB51188E9}" type="presParOf" srcId="{AB677EE9-D079-4BAD-BFF5-09C5F2574421}" destId="{623A7C2C-6932-49B5-AD39-68A50613AB13}" srcOrd="2" destOrd="0" presId="urn:microsoft.com/office/officeart/2005/8/layout/vList2"/>
    <dgm:cxn modelId="{F176AF09-AE32-4610-A277-ED5F72FC762D}" type="presParOf" srcId="{AB677EE9-D079-4BAD-BFF5-09C5F2574421}" destId="{693D2141-E79B-454F-B530-7C915202F7B7}" srcOrd="3" destOrd="0" presId="urn:microsoft.com/office/officeart/2005/8/layout/vList2"/>
    <dgm:cxn modelId="{0E3245B7-EA7C-4506-955E-C72A7076C9C3}" type="presParOf" srcId="{AB677EE9-D079-4BAD-BFF5-09C5F2574421}" destId="{39525329-7E3E-401A-87C5-89CF7CB4CC73}" srcOrd="4" destOrd="0" presId="urn:microsoft.com/office/officeart/2005/8/layout/vList2"/>
    <dgm:cxn modelId="{9315B02F-985B-480E-BD83-749322C864A1}" type="presParOf" srcId="{AB677EE9-D079-4BAD-BFF5-09C5F2574421}" destId="{88C382E1-FBCE-4871-94E4-F26D815D4709}" srcOrd="5" destOrd="0" presId="urn:microsoft.com/office/officeart/2005/8/layout/vList2"/>
    <dgm:cxn modelId="{B0A7A8D3-F4F5-4BEC-A612-0CC8354DDBD2}" type="presParOf" srcId="{AB677EE9-D079-4BAD-BFF5-09C5F2574421}" destId="{1AB9871A-B8CB-4B0F-88B1-9366C1AACB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82693-F74B-467B-9942-F56737FB0C7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C927B89-447C-42B2-8895-CD86304BCEA7}">
      <dgm:prSet/>
      <dgm:spPr/>
      <dgm:t>
        <a:bodyPr/>
        <a:lstStyle/>
        <a:p>
          <a:r>
            <a:rPr lang="en-US"/>
            <a:t>Women and gendered work</a:t>
          </a:r>
        </a:p>
      </dgm:t>
    </dgm:pt>
    <dgm:pt modelId="{98BB5D86-1392-4882-8F86-0FDE74E643DA}" type="parTrans" cxnId="{345D22DA-4D30-404C-8977-20291AD46782}">
      <dgm:prSet/>
      <dgm:spPr/>
      <dgm:t>
        <a:bodyPr/>
        <a:lstStyle/>
        <a:p>
          <a:endParaRPr lang="en-US"/>
        </a:p>
      </dgm:t>
    </dgm:pt>
    <dgm:pt modelId="{60A487F3-2723-4427-90DC-669426EBE1A0}" type="sibTrans" cxnId="{345D22DA-4D30-404C-8977-20291AD46782}">
      <dgm:prSet/>
      <dgm:spPr/>
      <dgm:t>
        <a:bodyPr/>
        <a:lstStyle/>
        <a:p>
          <a:endParaRPr lang="en-US"/>
        </a:p>
      </dgm:t>
    </dgm:pt>
    <dgm:pt modelId="{AFC84981-1191-4F95-8158-5885D68499BB}">
      <dgm:prSet/>
      <dgm:spPr/>
      <dgm:t>
        <a:bodyPr/>
        <a:lstStyle/>
        <a:p>
          <a:r>
            <a:rPr lang="en-US"/>
            <a:t>Balancing ideals and finances</a:t>
          </a:r>
        </a:p>
      </dgm:t>
    </dgm:pt>
    <dgm:pt modelId="{DEA1BFCA-3F8B-4FF9-867C-76454F61AC0C}" type="parTrans" cxnId="{5B2F361A-F204-49AA-8886-49B50D2A530F}">
      <dgm:prSet/>
      <dgm:spPr/>
      <dgm:t>
        <a:bodyPr/>
        <a:lstStyle/>
        <a:p>
          <a:endParaRPr lang="en-US"/>
        </a:p>
      </dgm:t>
    </dgm:pt>
    <dgm:pt modelId="{595BAF77-8C57-45E9-B868-45DFD055A96B}" type="sibTrans" cxnId="{5B2F361A-F204-49AA-8886-49B50D2A530F}">
      <dgm:prSet/>
      <dgm:spPr/>
      <dgm:t>
        <a:bodyPr/>
        <a:lstStyle/>
        <a:p>
          <a:endParaRPr lang="en-US"/>
        </a:p>
      </dgm:t>
    </dgm:pt>
    <dgm:pt modelId="{7CF7B2A3-2C9F-4665-8368-7DB7EC3BA0B3}">
      <dgm:prSet/>
      <dgm:spPr/>
      <dgm:t>
        <a:bodyPr/>
        <a:lstStyle/>
        <a:p>
          <a:r>
            <a:rPr lang="en-US"/>
            <a:t>Social entrepreneurship</a:t>
          </a:r>
        </a:p>
      </dgm:t>
    </dgm:pt>
    <dgm:pt modelId="{A579FD4B-BB15-4932-8B80-6603BCA0583E}" type="parTrans" cxnId="{56F68E16-8AA0-429D-9FB6-E079A4B771B6}">
      <dgm:prSet/>
      <dgm:spPr/>
      <dgm:t>
        <a:bodyPr/>
        <a:lstStyle/>
        <a:p>
          <a:endParaRPr lang="en-US"/>
        </a:p>
      </dgm:t>
    </dgm:pt>
    <dgm:pt modelId="{7551F7D5-28EC-492C-BA44-B0E347530380}" type="sibTrans" cxnId="{56F68E16-8AA0-429D-9FB6-E079A4B771B6}">
      <dgm:prSet/>
      <dgm:spPr/>
      <dgm:t>
        <a:bodyPr/>
        <a:lstStyle/>
        <a:p>
          <a:endParaRPr lang="en-US"/>
        </a:p>
      </dgm:t>
    </dgm:pt>
    <dgm:pt modelId="{1984A3BC-7147-4708-BB6F-73BB53FD14C8}" type="pres">
      <dgm:prSet presAssocID="{6F682693-F74B-467B-9942-F56737FB0C7C}" presName="diagram" presStyleCnt="0">
        <dgm:presLayoutVars>
          <dgm:dir/>
          <dgm:resizeHandles val="exact"/>
        </dgm:presLayoutVars>
      </dgm:prSet>
      <dgm:spPr/>
    </dgm:pt>
    <dgm:pt modelId="{4A6095DA-424D-4E96-899F-923D37683AA8}" type="pres">
      <dgm:prSet presAssocID="{8C927B89-447C-42B2-8895-CD86304BCEA7}" presName="node" presStyleLbl="node1" presStyleIdx="0" presStyleCnt="3">
        <dgm:presLayoutVars>
          <dgm:bulletEnabled val="1"/>
        </dgm:presLayoutVars>
      </dgm:prSet>
      <dgm:spPr/>
    </dgm:pt>
    <dgm:pt modelId="{E3919FB9-1EBC-4079-B32F-BD8FB54E667C}" type="pres">
      <dgm:prSet presAssocID="{60A487F3-2723-4427-90DC-669426EBE1A0}" presName="sibTrans" presStyleCnt="0"/>
      <dgm:spPr/>
    </dgm:pt>
    <dgm:pt modelId="{481687B9-A02D-4822-BB53-27428E3E725C}" type="pres">
      <dgm:prSet presAssocID="{AFC84981-1191-4F95-8158-5885D68499BB}" presName="node" presStyleLbl="node1" presStyleIdx="1" presStyleCnt="3">
        <dgm:presLayoutVars>
          <dgm:bulletEnabled val="1"/>
        </dgm:presLayoutVars>
      </dgm:prSet>
      <dgm:spPr/>
    </dgm:pt>
    <dgm:pt modelId="{814136BB-EAC6-416E-B0A2-7495E0A4438C}" type="pres">
      <dgm:prSet presAssocID="{595BAF77-8C57-45E9-B868-45DFD055A96B}" presName="sibTrans" presStyleCnt="0"/>
      <dgm:spPr/>
    </dgm:pt>
    <dgm:pt modelId="{8E8599DB-7EE4-4B51-BC16-0C55F88367C9}" type="pres">
      <dgm:prSet presAssocID="{7CF7B2A3-2C9F-4665-8368-7DB7EC3BA0B3}" presName="node" presStyleLbl="node1" presStyleIdx="2" presStyleCnt="3">
        <dgm:presLayoutVars>
          <dgm:bulletEnabled val="1"/>
        </dgm:presLayoutVars>
      </dgm:prSet>
      <dgm:spPr/>
    </dgm:pt>
  </dgm:ptLst>
  <dgm:cxnLst>
    <dgm:cxn modelId="{56F68E16-8AA0-429D-9FB6-E079A4B771B6}" srcId="{6F682693-F74B-467B-9942-F56737FB0C7C}" destId="{7CF7B2A3-2C9F-4665-8368-7DB7EC3BA0B3}" srcOrd="2" destOrd="0" parTransId="{A579FD4B-BB15-4932-8B80-6603BCA0583E}" sibTransId="{7551F7D5-28EC-492C-BA44-B0E347530380}"/>
    <dgm:cxn modelId="{5B2F361A-F204-49AA-8886-49B50D2A530F}" srcId="{6F682693-F74B-467B-9942-F56737FB0C7C}" destId="{AFC84981-1191-4F95-8158-5885D68499BB}" srcOrd="1" destOrd="0" parTransId="{DEA1BFCA-3F8B-4FF9-867C-76454F61AC0C}" sibTransId="{595BAF77-8C57-45E9-B868-45DFD055A96B}"/>
    <dgm:cxn modelId="{069AB246-73B8-40EE-A0C1-931613D959C9}" type="presOf" srcId="{7CF7B2A3-2C9F-4665-8368-7DB7EC3BA0B3}" destId="{8E8599DB-7EE4-4B51-BC16-0C55F88367C9}" srcOrd="0" destOrd="0" presId="urn:microsoft.com/office/officeart/2005/8/layout/default"/>
    <dgm:cxn modelId="{200E0687-CCE0-4D6B-AB61-58072DB0FAAA}" type="presOf" srcId="{8C927B89-447C-42B2-8895-CD86304BCEA7}" destId="{4A6095DA-424D-4E96-899F-923D37683AA8}" srcOrd="0" destOrd="0" presId="urn:microsoft.com/office/officeart/2005/8/layout/default"/>
    <dgm:cxn modelId="{345D22DA-4D30-404C-8977-20291AD46782}" srcId="{6F682693-F74B-467B-9942-F56737FB0C7C}" destId="{8C927B89-447C-42B2-8895-CD86304BCEA7}" srcOrd="0" destOrd="0" parTransId="{98BB5D86-1392-4882-8F86-0FDE74E643DA}" sibTransId="{60A487F3-2723-4427-90DC-669426EBE1A0}"/>
    <dgm:cxn modelId="{6D265DDD-9F82-4416-9AD0-312D738A3E74}" type="presOf" srcId="{AFC84981-1191-4F95-8158-5885D68499BB}" destId="{481687B9-A02D-4822-BB53-27428E3E725C}" srcOrd="0" destOrd="0" presId="urn:microsoft.com/office/officeart/2005/8/layout/default"/>
    <dgm:cxn modelId="{71BE7EF8-A341-4DE8-A382-BD697276FD57}" type="presOf" srcId="{6F682693-F74B-467B-9942-F56737FB0C7C}" destId="{1984A3BC-7147-4708-BB6F-73BB53FD14C8}" srcOrd="0" destOrd="0" presId="urn:microsoft.com/office/officeart/2005/8/layout/default"/>
    <dgm:cxn modelId="{EFA94190-6051-41E3-A317-96A88D72B1FD}" type="presParOf" srcId="{1984A3BC-7147-4708-BB6F-73BB53FD14C8}" destId="{4A6095DA-424D-4E96-899F-923D37683AA8}" srcOrd="0" destOrd="0" presId="urn:microsoft.com/office/officeart/2005/8/layout/default"/>
    <dgm:cxn modelId="{6424A8D5-90F2-4E18-9D3E-8F2DD66CD571}" type="presParOf" srcId="{1984A3BC-7147-4708-BB6F-73BB53FD14C8}" destId="{E3919FB9-1EBC-4079-B32F-BD8FB54E667C}" srcOrd="1" destOrd="0" presId="urn:microsoft.com/office/officeart/2005/8/layout/default"/>
    <dgm:cxn modelId="{A8A57A2F-A790-4F24-914F-2B7BF9A8F835}" type="presParOf" srcId="{1984A3BC-7147-4708-BB6F-73BB53FD14C8}" destId="{481687B9-A02D-4822-BB53-27428E3E725C}" srcOrd="2" destOrd="0" presId="urn:microsoft.com/office/officeart/2005/8/layout/default"/>
    <dgm:cxn modelId="{DCD71DD0-6430-4CC5-A06B-016A7A87A412}" type="presParOf" srcId="{1984A3BC-7147-4708-BB6F-73BB53FD14C8}" destId="{814136BB-EAC6-416E-B0A2-7495E0A4438C}" srcOrd="3" destOrd="0" presId="urn:microsoft.com/office/officeart/2005/8/layout/default"/>
    <dgm:cxn modelId="{40B876FD-FA0D-481F-A280-445A6329CFED}" type="presParOf" srcId="{1984A3BC-7147-4708-BB6F-73BB53FD14C8}" destId="{8E8599DB-7EE4-4B51-BC16-0C55F88367C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7A3B-E247-4528-8951-ED0445A8BD77}">
      <dsp:nvSpPr>
        <dsp:cNvPr id="0" name=""/>
        <dsp:cNvSpPr/>
      </dsp:nvSpPr>
      <dsp:spPr>
        <a:xfrm>
          <a:off x="-3333046" y="-512658"/>
          <a:ext cx="3974495" cy="3974495"/>
        </a:xfrm>
        <a:prstGeom prst="blockArc">
          <a:avLst>
            <a:gd name="adj1" fmla="val 18900000"/>
            <a:gd name="adj2" fmla="val 2700000"/>
            <a:gd name="adj3" fmla="val 54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D3AE6-3EBD-4C77-AB09-8A64509D5B7D}">
      <dsp:nvSpPr>
        <dsp:cNvPr id="0" name=""/>
        <dsp:cNvSpPr/>
      </dsp:nvSpPr>
      <dsp:spPr>
        <a:xfrm>
          <a:off x="336376" y="226732"/>
          <a:ext cx="7169844" cy="453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12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New and beginning farmers are increasing</a:t>
          </a:r>
        </a:p>
      </dsp:txBody>
      <dsp:txXfrm>
        <a:off x="336376" y="226732"/>
        <a:ext cx="7169844" cy="453701"/>
      </dsp:txXfrm>
    </dsp:sp>
    <dsp:sp modelId="{7243CE6A-4A57-48A0-BEBA-201E9E1B23EF}">
      <dsp:nvSpPr>
        <dsp:cNvPr id="0" name=""/>
        <dsp:cNvSpPr/>
      </dsp:nvSpPr>
      <dsp:spPr>
        <a:xfrm>
          <a:off x="52813" y="170020"/>
          <a:ext cx="567126" cy="5671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69DC7-3946-46C0-B096-4AA83D7241F3}">
      <dsp:nvSpPr>
        <dsp:cNvPr id="0" name=""/>
        <dsp:cNvSpPr/>
      </dsp:nvSpPr>
      <dsp:spPr>
        <a:xfrm>
          <a:off x="596494" y="907403"/>
          <a:ext cx="6909726" cy="453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12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Direct-to-consumer sales doubled</a:t>
          </a:r>
        </a:p>
      </dsp:txBody>
      <dsp:txXfrm>
        <a:off x="596494" y="907403"/>
        <a:ext cx="6909726" cy="453701"/>
      </dsp:txXfrm>
    </dsp:sp>
    <dsp:sp modelId="{87D08277-ECFC-438E-9F11-EAB662BB5950}">
      <dsp:nvSpPr>
        <dsp:cNvPr id="0" name=""/>
        <dsp:cNvSpPr/>
      </dsp:nvSpPr>
      <dsp:spPr>
        <a:xfrm>
          <a:off x="312930" y="850690"/>
          <a:ext cx="567126" cy="5671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34911-B289-44D2-BF3F-8187447081E0}">
      <dsp:nvSpPr>
        <dsp:cNvPr id="0" name=""/>
        <dsp:cNvSpPr/>
      </dsp:nvSpPr>
      <dsp:spPr>
        <a:xfrm>
          <a:off x="596494" y="1588073"/>
          <a:ext cx="6909726" cy="453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12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Organic sales doubled</a:t>
          </a:r>
        </a:p>
      </dsp:txBody>
      <dsp:txXfrm>
        <a:off x="596494" y="1588073"/>
        <a:ext cx="6909726" cy="453701"/>
      </dsp:txXfrm>
    </dsp:sp>
    <dsp:sp modelId="{8D97AA56-254C-43BD-AC1C-13BB3880298F}">
      <dsp:nvSpPr>
        <dsp:cNvPr id="0" name=""/>
        <dsp:cNvSpPr/>
      </dsp:nvSpPr>
      <dsp:spPr>
        <a:xfrm>
          <a:off x="312930" y="1531360"/>
          <a:ext cx="567126" cy="5671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19927-CBE1-41B2-8F6C-336D59444198}">
      <dsp:nvSpPr>
        <dsp:cNvPr id="0" name=""/>
        <dsp:cNvSpPr/>
      </dsp:nvSpPr>
      <dsp:spPr>
        <a:xfrm>
          <a:off x="336376" y="2268743"/>
          <a:ext cx="7169844" cy="453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12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23% more female producers</a:t>
          </a:r>
        </a:p>
      </dsp:txBody>
      <dsp:txXfrm>
        <a:off x="336376" y="2268743"/>
        <a:ext cx="7169844" cy="453701"/>
      </dsp:txXfrm>
    </dsp:sp>
    <dsp:sp modelId="{AAE78823-F2E7-47E1-BFF1-D08C54B25CB6}">
      <dsp:nvSpPr>
        <dsp:cNvPr id="0" name=""/>
        <dsp:cNvSpPr/>
      </dsp:nvSpPr>
      <dsp:spPr>
        <a:xfrm>
          <a:off x="52813" y="2212030"/>
          <a:ext cx="567126" cy="5671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DF9D3-D45B-4031-A702-A27E2A56198A}">
      <dsp:nvSpPr>
        <dsp:cNvPr id="0" name=""/>
        <dsp:cNvSpPr/>
      </dsp:nvSpPr>
      <dsp:spPr>
        <a:xfrm>
          <a:off x="0" y="33205"/>
          <a:ext cx="8280400" cy="109131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Yes: Transparent protocol</a:t>
          </a:r>
        </a:p>
      </dsp:txBody>
      <dsp:txXfrm>
        <a:off x="53274" y="86479"/>
        <a:ext cx="8173852" cy="984769"/>
      </dsp:txXfrm>
    </dsp:sp>
    <dsp:sp modelId="{623A7C2C-6932-49B5-AD39-68A50613AB13}">
      <dsp:nvSpPr>
        <dsp:cNvPr id="0" name=""/>
        <dsp:cNvSpPr/>
      </dsp:nvSpPr>
      <dsp:spPr>
        <a:xfrm>
          <a:off x="0" y="1205162"/>
          <a:ext cx="8280400" cy="109131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Yes: Exhaustive seach</a:t>
          </a:r>
        </a:p>
      </dsp:txBody>
      <dsp:txXfrm>
        <a:off x="53274" y="1258436"/>
        <a:ext cx="8173852" cy="984769"/>
      </dsp:txXfrm>
    </dsp:sp>
    <dsp:sp modelId="{39525329-7E3E-401A-87C5-89CF7CB4CC73}">
      <dsp:nvSpPr>
        <dsp:cNvPr id="0" name=""/>
        <dsp:cNvSpPr/>
      </dsp:nvSpPr>
      <dsp:spPr>
        <a:xfrm>
          <a:off x="0" y="2377120"/>
          <a:ext cx="8280400" cy="109131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Yes: Conclusions contribute to theory, practice, future research</a:t>
          </a:r>
        </a:p>
      </dsp:txBody>
      <dsp:txXfrm>
        <a:off x="53274" y="2430394"/>
        <a:ext cx="8173852" cy="984769"/>
      </dsp:txXfrm>
    </dsp:sp>
    <dsp:sp modelId="{1AB9871A-B8CB-4B0F-88B1-9366C1AACBE8}">
      <dsp:nvSpPr>
        <dsp:cNvPr id="0" name=""/>
        <dsp:cNvSpPr/>
      </dsp:nvSpPr>
      <dsp:spPr>
        <a:xfrm>
          <a:off x="0" y="3549077"/>
          <a:ext cx="8280400" cy="1091317"/>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 Literature review for a publication</a:t>
          </a:r>
        </a:p>
      </dsp:txBody>
      <dsp:txXfrm>
        <a:off x="53274" y="3602351"/>
        <a:ext cx="8173852" cy="984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095DA-424D-4E96-899F-923D37683AA8}">
      <dsp:nvSpPr>
        <dsp:cNvPr id="0" name=""/>
        <dsp:cNvSpPr/>
      </dsp:nvSpPr>
      <dsp:spPr>
        <a:xfrm>
          <a:off x="875547" y="138"/>
          <a:ext cx="3109193" cy="18655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Women and gendered work</a:t>
          </a:r>
        </a:p>
      </dsp:txBody>
      <dsp:txXfrm>
        <a:off x="875547" y="138"/>
        <a:ext cx="3109193" cy="1865515"/>
      </dsp:txXfrm>
    </dsp:sp>
    <dsp:sp modelId="{481687B9-A02D-4822-BB53-27428E3E725C}">
      <dsp:nvSpPr>
        <dsp:cNvPr id="0" name=""/>
        <dsp:cNvSpPr/>
      </dsp:nvSpPr>
      <dsp:spPr>
        <a:xfrm>
          <a:off x="4295659" y="138"/>
          <a:ext cx="3109193" cy="18655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Balancing ideals and finances</a:t>
          </a:r>
        </a:p>
      </dsp:txBody>
      <dsp:txXfrm>
        <a:off x="4295659" y="138"/>
        <a:ext cx="3109193" cy="1865515"/>
      </dsp:txXfrm>
    </dsp:sp>
    <dsp:sp modelId="{8E8599DB-7EE4-4B51-BC16-0C55F88367C9}">
      <dsp:nvSpPr>
        <dsp:cNvPr id="0" name=""/>
        <dsp:cNvSpPr/>
      </dsp:nvSpPr>
      <dsp:spPr>
        <a:xfrm>
          <a:off x="2585603" y="2176574"/>
          <a:ext cx="3109193" cy="18655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Social entrepreneurship</a:t>
          </a:r>
        </a:p>
      </dsp:txBody>
      <dsp:txXfrm>
        <a:off x="2585603" y="2176574"/>
        <a:ext cx="3109193" cy="18655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C2D98A-D64E-4721-B37E-BAA0EF54514D}" type="datetimeFigureOut">
              <a:rPr lang="en-US" altLang="en-US"/>
              <a:pPr/>
              <a:t>4/12/2021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86A4360-7047-4EA4-A5D5-434C7E992592}" type="slidenum">
              <a:rPr lang="en-US" altLang="en-US"/>
              <a:pPr/>
              <a:t>‹#›</a:t>
            </a:fld>
            <a:endParaRPr lang="en-US" altLang="en-US"/>
          </a:p>
        </p:txBody>
      </p:sp>
    </p:spTree>
    <p:extLst>
      <p:ext uri="{BB962C8B-B14F-4D97-AF65-F5344CB8AC3E}">
        <p14:creationId xmlns:p14="http://schemas.microsoft.com/office/powerpoint/2010/main" val="407632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9CA0F4-B925-4A01-A86A-50A8F6E9CFA9}" type="datetimeFigureOut">
              <a:rPr lang="en-US" altLang="en-US"/>
              <a:pPr/>
              <a:t>4/12/2021</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83EBED-7485-4C2A-9D9B-EF8B1834FFD2}" type="slidenum">
              <a:rPr lang="en-US" altLang="en-US"/>
              <a:pPr/>
              <a:t>‹#›</a:t>
            </a:fld>
            <a:endParaRPr lang="en-US" altLang="en-US"/>
          </a:p>
        </p:txBody>
      </p:sp>
    </p:spTree>
    <p:extLst>
      <p:ext uri="{BB962C8B-B14F-4D97-AF65-F5344CB8AC3E}">
        <p14:creationId xmlns:p14="http://schemas.microsoft.com/office/powerpoint/2010/main" val="969038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do you visualize when someone says the word “farmer?” Is it an old man driving his tractor on a 2-land road that you’re really annoyed you can’t pass? Is it your grandfather? Is it those same faces you see at the farmer’s market week after week? The farm where you went on a haunted hay ride? It could be any of these, and the face of farming is constantly changing. This was solidified when looking at the trends in the 2012 versus 2017 Census of Agriculture. There are more new and beginning farmers, direct-to-consumer sales doubled, organic sales doubled, and the number of female producers increased by 23%. These changes could mean people on farms taking different decision-making roles as they are newer and more female.  The increased market share of direct-to-consumer sales could mean that local food systems are gaining popularity, perhaps more so in organics as well. The purpose of this systematic literature review was to determine the characteristics of the new and beginning organic farmers who support local food systems.</a:t>
            </a:r>
          </a:p>
        </p:txBody>
      </p:sp>
      <p:sp>
        <p:nvSpPr>
          <p:cNvPr id="4" name="Slide Number Placeholder 3"/>
          <p:cNvSpPr>
            <a:spLocks noGrp="1"/>
          </p:cNvSpPr>
          <p:nvPr>
            <p:ph type="sldNum" sz="quarter" idx="5"/>
          </p:nvPr>
        </p:nvSpPr>
        <p:spPr/>
        <p:txBody>
          <a:bodyPr/>
          <a:lstStyle/>
          <a:p>
            <a:fld id="{57A5DCD9-226E-44E3-A50D-8DE56C0CABFF}" type="slidenum">
              <a:rPr lang="en-US" smtClean="0"/>
              <a:t>2</a:t>
            </a:fld>
            <a:endParaRPr lang="en-US"/>
          </a:p>
        </p:txBody>
      </p:sp>
    </p:spTree>
    <p:extLst>
      <p:ext uri="{BB962C8B-B14F-4D97-AF65-F5344CB8AC3E}">
        <p14:creationId xmlns:p14="http://schemas.microsoft.com/office/powerpoint/2010/main" val="1719198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Articles focused mostly on the intrapersonal layer of the socio-ecological model. That layer will be the most information rich compared to interpersonal and policy.</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11</a:t>
            </a:fld>
            <a:endParaRPr lang="en-US" altLang="en-US"/>
          </a:p>
        </p:txBody>
      </p:sp>
    </p:spTree>
    <p:extLst>
      <p:ext uri="{BB962C8B-B14F-4D97-AF65-F5344CB8AC3E}">
        <p14:creationId xmlns:p14="http://schemas.microsoft.com/office/powerpoint/2010/main" val="159941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our socio-ecological model of new and beginning organic farmers. I analyzed and categorized all article conclusions according to socio-ecological layer. In general, farmers are socially and economically advantaged, most likely white, and well-educated. They are probably idealistic and committed. They are likely to face at least one type of identity conflict, the two prominent being woman-farmer and finances-idealism. New and beginning farmers enjoy spending time with their loved ones and value time connecting to their consumers, but have trouble separating themselves from the farm and struggle with any visualization of what will happen to their land when they retire from farming. They value providing local food to their community. They want to show others it can be done. They want to provide a living wage. In their communities, they are passionate about engaging with others, but are still racially homogenous and male dominant. Access to land is the largest barrier they face.</a:t>
            </a:r>
          </a:p>
        </p:txBody>
      </p:sp>
      <p:sp>
        <p:nvSpPr>
          <p:cNvPr id="4" name="Slide Number Placeholder 3"/>
          <p:cNvSpPr>
            <a:spLocks noGrp="1"/>
          </p:cNvSpPr>
          <p:nvPr>
            <p:ph type="sldNum" sz="quarter" idx="5"/>
          </p:nvPr>
        </p:nvSpPr>
        <p:spPr/>
        <p:txBody>
          <a:bodyPr/>
          <a:lstStyle/>
          <a:p>
            <a:fld id="{57A5DCD9-226E-44E3-A50D-8DE56C0CABFF}" type="slidenum">
              <a:rPr lang="en-US" smtClean="0"/>
              <a:t>12</a:t>
            </a:fld>
            <a:endParaRPr lang="en-US"/>
          </a:p>
        </p:txBody>
      </p:sp>
    </p:spTree>
    <p:extLst>
      <p:ext uri="{BB962C8B-B14F-4D97-AF65-F5344CB8AC3E}">
        <p14:creationId xmlns:p14="http://schemas.microsoft.com/office/powerpoint/2010/main" val="168498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Women challenges a male-dominated industry. Women fill multiple roles of caretaker, mother, plus now a farmer. Relying on men for land and income is still a barrier for women farmers, plus the long history of equipment being built for men and women struggling with that. If women focus on the non-economic rewards of farming, their increasing presence could shift decision-making toward customer satisfaction and relationships, happiness, and raising a family in a “wholesome” environment.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Identity conflict is also a large source of uncertainty for the future of farmer decision-making. When balancing making money and being environmentally and socially sustainable, balance and compromise may prove too challenging in the long run. But it’s possible that social entrepreneurship can help achieve balance.</a:t>
            </a:r>
          </a:p>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13</a:t>
            </a:fld>
            <a:endParaRPr lang="en-US" altLang="en-US"/>
          </a:p>
        </p:txBody>
      </p:sp>
    </p:spTree>
    <p:extLst>
      <p:ext uri="{BB962C8B-B14F-4D97-AF65-F5344CB8AC3E}">
        <p14:creationId xmlns:p14="http://schemas.microsoft.com/office/powerpoint/2010/main" val="320566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conclusions presented here have limited generalizability since we had only 21 articles. The small sample itself indicates that this is an understudied area of research.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and beginning organic farmers are overwhelmingly white and wealthy. Unfortunately the literature we analyzed did not provide an adequate analysis of the racial and economic homogeneity of their own samples. If this is coincidence, then researchers must address this in future studies by recruiting diverse groups of farmers. If it’s not a coincidence, then the wealth gap is also becoming a race gap.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Idealism versus making a living requires either supplementing a low income or sacrificing their commitment. This challenge is the most salient because it speaks to the long-term sustainability of the farm as a business.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want more women farmers, they need to be able to compete with the men. They are built differently.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new generation of organic farmers, and knowing their goals, motivations and identities can help providers across sectors appeal to and recruit farmers, and be ready to meet them where they are while also building a more equitable future for farmers and provide support that encourages a socially and racially diverse farming community.</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14</a:t>
            </a:fld>
            <a:endParaRPr lang="en-US"/>
          </a:p>
        </p:txBody>
      </p:sp>
    </p:spTree>
    <p:extLst>
      <p:ext uri="{BB962C8B-B14F-4D97-AF65-F5344CB8AC3E}">
        <p14:creationId xmlns:p14="http://schemas.microsoft.com/office/powerpoint/2010/main" val="385038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systematic literature review is an exhaustive search of available literature, laying out each step so that it is replicable, and drawing robust conclusions. It is not a literature review a researcher would write for a journal article which follows a series of logical ideas to set up the rest of the project.</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3</a:t>
            </a:fld>
            <a:endParaRPr lang="en-US" altLang="en-US"/>
          </a:p>
        </p:txBody>
      </p:sp>
    </p:spTree>
    <p:extLst>
      <p:ext uri="{BB962C8B-B14F-4D97-AF65-F5344CB8AC3E}">
        <p14:creationId xmlns:p14="http://schemas.microsoft.com/office/powerpoint/2010/main" val="323359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figure shows the review process from the scoping and planning stages to the socio-ecological analysis. We ended up with 21 articles whose conclusions we analyzed according to a socio-ecological model.</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4</a:t>
            </a:fld>
            <a:endParaRPr lang="en-US" altLang="en-US"/>
          </a:p>
        </p:txBody>
      </p:sp>
    </p:spTree>
    <p:extLst>
      <p:ext uri="{BB962C8B-B14F-4D97-AF65-F5344CB8AC3E}">
        <p14:creationId xmlns:p14="http://schemas.microsoft.com/office/powerpoint/2010/main" val="140875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analyzed the conclusions of the 21 articles based on a socio-ecological model, which identifies drivers in an individual’s world that contribute to decision-making. The analysis focused on characteristics that apply to farmers and starting a farm. For example, for the intrapersonal layer we looked for farming knowledge and skills, identity, finances and values. Interpersonal includes a farmer’s relationships with their families and social support network members. Institutional includes how the farmer runs their farm and interacts with employees. Community includes farmer organizations and educational opportunities. Policy includes those that impact farmers like organic certification, cottage laws, urban zoning and land use policy.</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5</a:t>
            </a:fld>
            <a:endParaRPr lang="en-US"/>
          </a:p>
        </p:txBody>
      </p:sp>
    </p:spTree>
    <p:extLst>
      <p:ext uri="{BB962C8B-B14F-4D97-AF65-F5344CB8AC3E}">
        <p14:creationId xmlns:p14="http://schemas.microsoft.com/office/powerpoint/2010/main" val="129759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6</a:t>
            </a:fld>
            <a:endParaRPr lang="en-US"/>
          </a:p>
        </p:txBody>
      </p:sp>
    </p:spTree>
    <p:extLst>
      <p:ext uri="{BB962C8B-B14F-4D97-AF65-F5344CB8AC3E}">
        <p14:creationId xmlns:p14="http://schemas.microsoft.com/office/powerpoint/2010/main" val="44014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articles by year of publication. Our sample size is small, but it’s worth pointing out that 11 out of 21 articles are from just the last 3 years.</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7</a:t>
            </a:fld>
            <a:endParaRPr lang="en-US"/>
          </a:p>
        </p:txBody>
      </p:sp>
    </p:spTree>
    <p:extLst>
      <p:ext uri="{BB962C8B-B14F-4D97-AF65-F5344CB8AC3E}">
        <p14:creationId xmlns:p14="http://schemas.microsoft.com/office/powerpoint/2010/main" val="31536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one journal stood out, though with 5 articles Rural Sociology technically makes up nearly 25% of the articles. Journals ranked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Scimago</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all in the top 50% or better in their discipline.</a:t>
            </a:r>
          </a:p>
        </p:txBody>
      </p:sp>
      <p:sp>
        <p:nvSpPr>
          <p:cNvPr id="4" name="Slide Number Placeholder 3"/>
          <p:cNvSpPr>
            <a:spLocks noGrp="1"/>
          </p:cNvSpPr>
          <p:nvPr>
            <p:ph type="sldNum" sz="quarter" idx="5"/>
          </p:nvPr>
        </p:nvSpPr>
        <p:spPr/>
        <p:txBody>
          <a:bodyPr/>
          <a:lstStyle/>
          <a:p>
            <a:fld id="{57A5DCD9-226E-44E3-A50D-8DE56C0CABFF}" type="slidenum">
              <a:rPr lang="en-US" smtClean="0"/>
              <a:t>8</a:t>
            </a:fld>
            <a:endParaRPr lang="en-US"/>
          </a:p>
        </p:txBody>
      </p:sp>
    </p:spTree>
    <p:extLst>
      <p:ext uri="{BB962C8B-B14F-4D97-AF65-F5344CB8AC3E}">
        <p14:creationId xmlns:p14="http://schemas.microsoft.com/office/powerpoint/2010/main" val="19831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21 articles included 87 key words, which were then grouped into categories.  Keyword groups can tell us what the larger literature base is talking out,. They keyword groups indicate that the literature is about farmers farming of course, but also taking into account the perspective we study them from, the health and well-being of individuals and communities, accessing land, economic conditions, a focus on certain geographical areas, and social changes coming from farmers.</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9</a:t>
            </a:fld>
            <a:endParaRPr lang="en-US" altLang="en-US"/>
          </a:p>
        </p:txBody>
      </p:sp>
    </p:spTree>
    <p:extLst>
      <p:ext uri="{BB962C8B-B14F-4D97-AF65-F5344CB8AC3E}">
        <p14:creationId xmlns:p14="http://schemas.microsoft.com/office/powerpoint/2010/main" val="373201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studies focused on a single state, and some of those were actually just one city, maybe a couple cities, not necessarily state-wide. Studies focused on the West and Northeast.</a:t>
            </a:r>
          </a:p>
        </p:txBody>
      </p:sp>
      <p:sp>
        <p:nvSpPr>
          <p:cNvPr id="4" name="Slide Number Placeholder 3"/>
          <p:cNvSpPr>
            <a:spLocks noGrp="1"/>
          </p:cNvSpPr>
          <p:nvPr>
            <p:ph type="sldNum" sz="quarter" idx="5"/>
          </p:nvPr>
        </p:nvSpPr>
        <p:spPr/>
        <p:txBody>
          <a:bodyPr/>
          <a:lstStyle/>
          <a:p>
            <a:fld id="{57A5DCD9-226E-44E3-A50D-8DE56C0CABFF}" type="slidenum">
              <a:rPr lang="en-US" smtClean="0"/>
              <a:t>10</a:t>
            </a:fld>
            <a:endParaRPr lang="en-US"/>
          </a:p>
        </p:txBody>
      </p:sp>
    </p:spTree>
    <p:extLst>
      <p:ext uri="{BB962C8B-B14F-4D97-AF65-F5344CB8AC3E}">
        <p14:creationId xmlns:p14="http://schemas.microsoft.com/office/powerpoint/2010/main" val="138521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2381" r="12500"/>
          <a:stretch/>
        </p:blipFill>
        <p:spPr bwMode="auto">
          <a:xfrm>
            <a:off x="0" y="0"/>
            <a:ext cx="91585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0"/>
          </p:nvPr>
        </p:nvSpPr>
        <p:spPr>
          <a:xfrm>
            <a:off x="495753" y="5435826"/>
            <a:ext cx="8167007" cy="1023032"/>
          </a:xfrm>
          <a:prstGeom prst="rect">
            <a:avLst/>
          </a:prstGeom>
        </p:spPr>
        <p:txBody>
          <a:bodyPr/>
          <a:lstStyle>
            <a:lvl1pPr marL="0" indent="0" algn="ctr">
              <a:buFontTx/>
              <a:buNone/>
              <a:defRPr sz="3800">
                <a:solidFill>
                  <a:schemeClr val="bg1"/>
                </a:solidFill>
                <a:latin typeface="Gentona Book" pitchFamily="2" charset="77"/>
              </a:defRPr>
            </a:lvl1pPr>
            <a:lvl2pPr marL="457200" indent="0">
              <a:buFontTx/>
              <a:buNone/>
              <a:defRPr/>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2" name="Title 1"/>
          <p:cNvSpPr>
            <a:spLocks noGrp="1"/>
          </p:cNvSpPr>
          <p:nvPr>
            <p:ph type="title"/>
          </p:nvPr>
        </p:nvSpPr>
        <p:spPr>
          <a:xfrm>
            <a:off x="628650" y="2513240"/>
            <a:ext cx="7886700" cy="796018"/>
          </a:xfrm>
          <a:prstGeom prst="rect">
            <a:avLst/>
          </a:prstGeom>
        </p:spPr>
        <p:txBody>
          <a:bodyPr/>
          <a:lstStyle>
            <a:lvl1pPr algn="ctr">
              <a:defRPr sz="4400" b="1">
                <a:solidFill>
                  <a:schemeClr val="bg1"/>
                </a:solidFill>
                <a:latin typeface="Gentona Book" pitchFamily="2" charset="77"/>
              </a:defRPr>
            </a:lvl1pPr>
          </a:lstStyle>
          <a:p>
            <a:r>
              <a:rPr lang="en-US"/>
              <a:t>Click to edit Master title style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66447" y="479034"/>
            <a:ext cx="1811105" cy="597925"/>
          </a:xfrm>
          <a:prstGeom prst="rect">
            <a:avLst/>
          </a:prstGeom>
        </p:spPr>
      </p:pic>
    </p:spTree>
    <p:extLst>
      <p:ext uri="{BB962C8B-B14F-4D97-AF65-F5344CB8AC3E}">
        <p14:creationId xmlns:p14="http://schemas.microsoft.com/office/powerpoint/2010/main" val="4708898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No Bullet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828800"/>
            <a:ext cx="8280400" cy="4673600"/>
          </a:xfrm>
          <a:prstGeom prst="rect">
            <a:avLst/>
          </a:prstGeom>
        </p:spPr>
        <p:txBody>
          <a:bodyPr/>
          <a:lstStyle>
            <a:lvl1pPr marL="0" indent="0">
              <a:buFontTx/>
              <a:buNone/>
              <a:defRPr sz="2600">
                <a:solidFill>
                  <a:schemeClr val="bg1"/>
                </a:solidFill>
                <a:latin typeface="Gentona Book" pitchFamily="2" charset="77"/>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a:t>Click to edit Master text styles</a:t>
            </a:r>
          </a:p>
        </p:txBody>
      </p:sp>
      <p:sp>
        <p:nvSpPr>
          <p:cNvPr id="18" name="Title 17"/>
          <p:cNvSpPr>
            <a:spLocks noGrp="1"/>
          </p:cNvSpPr>
          <p:nvPr>
            <p:ph type="title"/>
          </p:nvPr>
        </p:nvSpPr>
        <p:spPr>
          <a:xfrm>
            <a:off x="457200" y="457200"/>
            <a:ext cx="8280400" cy="1325563"/>
          </a:xfrm>
          <a:prstGeom prst="rect">
            <a:avLst/>
          </a:prstGeom>
        </p:spPr>
        <p:txBody>
          <a:bodyPr/>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76343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NBullet whit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b="70794"/>
          <a:stretch/>
        </p:blipFill>
        <p:spPr bwMode="auto">
          <a:xfrm>
            <a:off x="0" y="0"/>
            <a:ext cx="9144000" cy="200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2460170"/>
            <a:ext cx="8280400" cy="4042229"/>
          </a:xfrm>
          <a:prstGeom prst="rect">
            <a:avLst/>
          </a:prstGeom>
        </p:spPr>
        <p:txBody>
          <a:bodyPr/>
          <a:lstStyle>
            <a:lvl1pPr marL="0" indent="0">
              <a:buFontTx/>
              <a:buNone/>
              <a:defRPr sz="2600">
                <a:solidFill>
                  <a:srgbClr val="002060"/>
                </a:solidFill>
                <a:latin typeface="Gentona Book" pitchFamily="2" charset="77"/>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a:t>Click to edit Master text styles</a:t>
            </a:r>
          </a:p>
        </p:txBody>
      </p:sp>
      <p:sp>
        <p:nvSpPr>
          <p:cNvPr id="18" name="Title 17"/>
          <p:cNvSpPr>
            <a:spLocks noGrp="1"/>
          </p:cNvSpPr>
          <p:nvPr>
            <p:ph type="title"/>
          </p:nvPr>
        </p:nvSpPr>
        <p:spPr>
          <a:xfrm>
            <a:off x="457200" y="457200"/>
            <a:ext cx="8280400" cy="1325563"/>
          </a:xfrm>
          <a:prstGeom prst="rect">
            <a:avLst/>
          </a:prstGeom>
        </p:spPr>
        <p:txBody>
          <a:bodyPr anchor="ctr" anchorCtr="0"/>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1400277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ullet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828800"/>
            <a:ext cx="8280400" cy="4673600"/>
          </a:xfrm>
          <a:prstGeom prst="rect">
            <a:avLst/>
          </a:prstGeom>
        </p:spPr>
        <p:txBody>
          <a:bodyPr/>
          <a:lstStyle>
            <a:lvl1pPr>
              <a:defRPr sz="2600">
                <a:solidFill>
                  <a:schemeClr val="bg1"/>
                </a:solidFill>
                <a:latin typeface="Gentona Book" pitchFamily="2" charset="77"/>
              </a:defRPr>
            </a:lvl1pPr>
            <a:lvl2pPr>
              <a:defRPr sz="2400">
                <a:solidFill>
                  <a:schemeClr val="bg1"/>
                </a:solidFill>
                <a:latin typeface="Gentona Book" pitchFamily="2" charset="77"/>
              </a:defRPr>
            </a:lvl2pPr>
            <a:lvl3pPr>
              <a:defRPr sz="2400">
                <a:solidFill>
                  <a:schemeClr val="bg1"/>
                </a:solidFill>
                <a:latin typeface="Gentona Book" pitchFamily="2" charset="77"/>
              </a:defRPr>
            </a:lvl3pPr>
            <a:lvl4pPr>
              <a:defRPr sz="2400">
                <a:solidFill>
                  <a:schemeClr val="bg1"/>
                </a:solidFill>
                <a:latin typeface="Gentona Book" pitchFamily="2" charset="77"/>
              </a:defRPr>
            </a:lvl4pPr>
            <a:lvl5pPr>
              <a:defRPr sz="2400">
                <a:solidFill>
                  <a:schemeClr val="bg1"/>
                </a:solidFill>
                <a:latin typeface="Gentona Book"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457200"/>
            <a:ext cx="8280400" cy="1325563"/>
          </a:xfrm>
          <a:prstGeom prst="rect">
            <a:avLst/>
          </a:prstGeom>
        </p:spPr>
        <p:txBody>
          <a:bodyPr/>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129326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Bullet Content whit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b="70794"/>
          <a:stretch/>
        </p:blipFill>
        <p:spPr bwMode="auto">
          <a:xfrm>
            <a:off x="0" y="0"/>
            <a:ext cx="9144000" cy="200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457200" y="457200"/>
            <a:ext cx="8280400" cy="1325563"/>
          </a:xfrm>
          <a:prstGeom prst="rect">
            <a:avLst/>
          </a:prstGeom>
        </p:spPr>
        <p:txBody>
          <a:bodyPr anchor="ctr" anchorCtr="0"/>
          <a:lstStyle>
            <a:lvl1pPr>
              <a:defRPr>
                <a:solidFill>
                  <a:schemeClr val="bg1"/>
                </a:solidFill>
                <a:latin typeface="Gentona Book" pitchFamily="2" charset="77"/>
              </a:defRPr>
            </a:lvl1pPr>
          </a:lstStyle>
          <a:p>
            <a:r>
              <a:rPr lang="en-US"/>
              <a:t>Click to edit Master title style</a:t>
            </a:r>
            <a:endParaRPr lang="en-US" dirty="0"/>
          </a:p>
        </p:txBody>
      </p:sp>
      <p:sp>
        <p:nvSpPr>
          <p:cNvPr id="7" name="Content Placeholder 2"/>
          <p:cNvSpPr>
            <a:spLocks noGrp="1"/>
          </p:cNvSpPr>
          <p:nvPr>
            <p:ph idx="1"/>
          </p:nvPr>
        </p:nvSpPr>
        <p:spPr>
          <a:xfrm>
            <a:off x="457200" y="2459736"/>
            <a:ext cx="8280400" cy="4057178"/>
          </a:xfrm>
          <a:prstGeom prst="rect">
            <a:avLst/>
          </a:prstGeom>
        </p:spPr>
        <p:txBody>
          <a:bodyPr/>
          <a:lstStyle>
            <a:lvl1pPr>
              <a:defRPr sz="2600">
                <a:solidFill>
                  <a:srgbClr val="002060"/>
                </a:solidFill>
                <a:latin typeface="Gentona Book" pitchFamily="2" charset="77"/>
              </a:defRPr>
            </a:lvl1pPr>
            <a:lvl2pPr>
              <a:defRPr sz="2400">
                <a:solidFill>
                  <a:srgbClr val="002060"/>
                </a:solidFill>
                <a:latin typeface="Gentona Book" pitchFamily="2" charset="77"/>
              </a:defRPr>
            </a:lvl2pPr>
            <a:lvl3pPr>
              <a:defRPr sz="2400">
                <a:solidFill>
                  <a:srgbClr val="002060"/>
                </a:solidFill>
                <a:latin typeface="Gentona Book" pitchFamily="2" charset="77"/>
              </a:defRPr>
            </a:lvl3pPr>
            <a:lvl4pPr>
              <a:defRPr sz="2400">
                <a:solidFill>
                  <a:srgbClr val="002060"/>
                </a:solidFill>
                <a:latin typeface="Gentona Book" pitchFamily="2" charset="77"/>
              </a:defRPr>
            </a:lvl4pPr>
            <a:lvl5pPr>
              <a:defRPr sz="2400">
                <a:solidFill>
                  <a:srgbClr val="002060"/>
                </a:solidFill>
                <a:latin typeface="Gentona Book"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32775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7559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8865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FCF5-9D4C-4B68-9F32-2BB8EDAD6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163466-1BEB-4105-ACCD-C1305FDA9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283FC-64CA-4B02-8B3F-7C19E88D9968}"/>
              </a:ext>
            </a:extLst>
          </p:cNvPr>
          <p:cNvSpPr>
            <a:spLocks noGrp="1"/>
          </p:cNvSpPr>
          <p:nvPr>
            <p:ph type="dt" sz="half" idx="10"/>
          </p:nvPr>
        </p:nvSpPr>
        <p:spPr/>
        <p:txBody>
          <a:bodyPr/>
          <a:lstStyle/>
          <a:p>
            <a:fld id="{13310AF8-7DA9-4465-A20F-22EA6DA700AE}" type="datetimeFigureOut">
              <a:rPr lang="en-US" smtClean="0"/>
              <a:t>4/12/2021</a:t>
            </a:fld>
            <a:endParaRPr lang="en-US"/>
          </a:p>
        </p:txBody>
      </p:sp>
      <p:sp>
        <p:nvSpPr>
          <p:cNvPr id="5" name="Footer Placeholder 4">
            <a:extLst>
              <a:ext uri="{FF2B5EF4-FFF2-40B4-BE49-F238E27FC236}">
                <a16:creationId xmlns:a16="http://schemas.microsoft.com/office/drawing/2014/main" id="{67D908E4-B76A-4CB6-A74C-54AD59767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91E29-B1DF-4E29-906D-579F829273B6}"/>
              </a:ext>
            </a:extLst>
          </p:cNvPr>
          <p:cNvSpPr>
            <a:spLocks noGrp="1"/>
          </p:cNvSpPr>
          <p:nvPr>
            <p:ph type="sldNum" sz="quarter" idx="12"/>
          </p:nvPr>
        </p:nvSpPr>
        <p:spPr/>
        <p:txBody>
          <a:bodyPr/>
          <a:lstStyle/>
          <a:p>
            <a:fld id="{6A88B9D3-AD84-4B2E-AB1A-A61E230ED0C4}" type="slidenum">
              <a:rPr lang="en-US" smtClean="0"/>
              <a:t>‹#›</a:t>
            </a:fld>
            <a:endParaRPr lang="en-US"/>
          </a:p>
        </p:txBody>
      </p:sp>
    </p:spTree>
    <p:extLst>
      <p:ext uri="{BB962C8B-B14F-4D97-AF65-F5344CB8AC3E}">
        <p14:creationId xmlns:p14="http://schemas.microsoft.com/office/powerpoint/2010/main" val="269238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5851" y="1411615"/>
            <a:ext cx="6972300" cy="4034770"/>
          </a:xfrm>
          <a:prstGeom prst="rect">
            <a:avLst/>
          </a:prstGeom>
          <a:solidFill>
            <a:schemeClr val="bg2"/>
          </a:solidFill>
          <a:ln w="9525" cap="sq" cmpd="sng" algn="ctr">
            <a:noFill/>
            <a:prstDash val="solid"/>
            <a:miter lim="800000"/>
          </a:ln>
          <a:effectLst/>
        </p:spPr>
      </p:sp>
      <p:sp>
        <p:nvSpPr>
          <p:cNvPr id="30" name="Rectangle 29"/>
          <p:cNvSpPr/>
          <p:nvPr/>
        </p:nvSpPr>
        <p:spPr>
          <a:xfrm>
            <a:off x="3851910" y="1267730"/>
            <a:ext cx="144018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5400" b="0" kern="1200" cap="all" spc="-75"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tabLst>
                <a:tab pos="1975247" algn="l"/>
              </a:tabLst>
              <a:defRPr sz="1200">
                <a:solidFill>
                  <a:schemeClr val="tx2"/>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344502"/>
            <a:ext cx="1165860" cy="530352"/>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lang="en-US" smtClean="0"/>
              <a:t>4/12/2021</a:t>
            </a:fld>
            <a:endParaRPr lang="en-US" dirty="0"/>
          </a:p>
        </p:txBody>
      </p:sp>
      <p:sp>
        <p:nvSpPr>
          <p:cNvPr id="5" name="Footer Placeholder 4"/>
          <p:cNvSpPr>
            <a:spLocks noGrp="1"/>
          </p:cNvSpPr>
          <p:nvPr>
            <p:ph type="ftr" sz="quarter" idx="11"/>
          </p:nvPr>
        </p:nvSpPr>
        <p:spPr>
          <a:xfrm>
            <a:off x="1090422" y="5212080"/>
            <a:ext cx="4430268"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453378" y="5212080"/>
            <a:ext cx="1584198" cy="228600"/>
          </a:xfrm>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959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79255"/>
      </p:ext>
    </p:extLst>
  </p:cSld>
  <p:clrMap bg1="lt1" tx1="dk1" bg2="lt2" tx2="dk2" accent1="accent1" accent2="accent2" accent3="accent3" accent4="accent4" accent5="accent5" accent6="accent6" hlink="hlink" folHlink="folHlink"/>
  <p:sldLayoutIdLst>
    <p:sldLayoutId id="2147483677" r:id="rId1"/>
    <p:sldLayoutId id="2147483664" r:id="rId2"/>
    <p:sldLayoutId id="2147483679" r:id="rId3"/>
    <p:sldLayoutId id="2147483676" r:id="rId4"/>
    <p:sldLayoutId id="2147483680" r:id="rId5"/>
    <p:sldLayoutId id="2147483675" r:id="rId6"/>
    <p:sldLayoutId id="2147483678"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1853A0-766F-4182-BC91-E69466A65DB1}"/>
              </a:ext>
            </a:extLst>
          </p:cNvPr>
          <p:cNvSpPr>
            <a:spLocks noGrp="1"/>
          </p:cNvSpPr>
          <p:nvPr>
            <p:ph type="title"/>
          </p:nvPr>
        </p:nvSpPr>
        <p:spPr>
          <a:xfrm>
            <a:off x="635906" y="1419731"/>
            <a:ext cx="7886700" cy="796018"/>
          </a:xfrm>
        </p:spPr>
        <p:txBody>
          <a:bodyPr/>
          <a:lstStyle/>
          <a:p>
            <a:r>
              <a:rPr lang="en-US" dirty="0"/>
              <a:t>Who will feed our future? A systematic literature review of new and beginning farmers</a:t>
            </a:r>
          </a:p>
        </p:txBody>
      </p:sp>
    </p:spTree>
    <p:extLst>
      <p:ext uri="{BB962C8B-B14F-4D97-AF65-F5344CB8AC3E}">
        <p14:creationId xmlns:p14="http://schemas.microsoft.com/office/powerpoint/2010/main" val="316873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B21348A-98AB-4371-8A24-535B9816FDB0}"/>
              </a:ext>
            </a:extLst>
          </p:cNvPr>
          <p:cNvGraphicFramePr>
            <a:graphicFrameLocks noGrp="1"/>
          </p:cNvGraphicFramePr>
          <p:nvPr>
            <p:ph idx="1"/>
            <p:extLst>
              <p:ext uri="{D42A27DB-BD31-4B8C-83A1-F6EECF244321}">
                <p14:modId xmlns:p14="http://schemas.microsoft.com/office/powerpoint/2010/main" val="203218887"/>
              </p:ext>
            </p:extLst>
          </p:nvPr>
        </p:nvGraphicFramePr>
        <p:xfrm>
          <a:off x="920946" y="2495170"/>
          <a:ext cx="7352907" cy="2194560"/>
        </p:xfrm>
        <a:graphic>
          <a:graphicData uri="http://schemas.openxmlformats.org/drawingml/2006/table">
            <a:tbl>
              <a:tblPr firstRow="1" firstCol="1" bandRow="1">
                <a:tableStyleId>{21E4AEA4-8DFA-4A89-87EB-49C32662AFE0}</a:tableStyleId>
              </a:tblPr>
              <a:tblGrid>
                <a:gridCol w="2450445">
                  <a:extLst>
                    <a:ext uri="{9D8B030D-6E8A-4147-A177-3AD203B41FA5}">
                      <a16:colId xmlns:a16="http://schemas.microsoft.com/office/drawing/2014/main" val="3146823771"/>
                    </a:ext>
                  </a:extLst>
                </a:gridCol>
                <a:gridCol w="2451231">
                  <a:extLst>
                    <a:ext uri="{9D8B030D-6E8A-4147-A177-3AD203B41FA5}">
                      <a16:colId xmlns:a16="http://schemas.microsoft.com/office/drawing/2014/main" val="1798073945"/>
                    </a:ext>
                  </a:extLst>
                </a:gridCol>
                <a:gridCol w="2451231">
                  <a:extLst>
                    <a:ext uri="{9D8B030D-6E8A-4147-A177-3AD203B41FA5}">
                      <a16:colId xmlns:a16="http://schemas.microsoft.com/office/drawing/2014/main" val="3321274249"/>
                    </a:ext>
                  </a:extLst>
                </a:gridCol>
              </a:tblGrid>
              <a:tr h="0">
                <a:tc>
                  <a:txBody>
                    <a:bodyPr/>
                    <a:lstStyle/>
                    <a:p>
                      <a:pPr marL="0" marR="0">
                        <a:spcBef>
                          <a:spcPts val="0"/>
                        </a:spcBef>
                        <a:spcAft>
                          <a:spcPts val="0"/>
                        </a:spcAft>
                      </a:pPr>
                      <a:r>
                        <a:rPr lang="en-US" sz="2400">
                          <a:effectLst/>
                        </a:rPr>
                        <a:t>Level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Frequency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Article codes</a:t>
                      </a:r>
                      <a:r>
                        <a:rPr lang="en-US" sz="1600" baseline="30000">
                          <a:effectLst/>
                        </a:rPr>
                        <a:t>a</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6334111"/>
                  </a:ext>
                </a:extLst>
              </a:tr>
              <a:tr h="0">
                <a:tc>
                  <a:txBody>
                    <a:bodyPr/>
                    <a:lstStyle/>
                    <a:p>
                      <a:pPr marL="0" marR="0">
                        <a:spcBef>
                          <a:spcPts val="0"/>
                        </a:spcBef>
                        <a:spcAft>
                          <a:spcPts val="0"/>
                        </a:spcAft>
                      </a:pPr>
                      <a:r>
                        <a:rPr lang="en-US" sz="2400" dirty="0">
                          <a:effectLst/>
                        </a:rPr>
                        <a:t>Single state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1, 3, 6, 8, 10, 11, 12, 15, 18, 19, 20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4687752"/>
                  </a:ext>
                </a:extLst>
              </a:tr>
              <a:tr h="0">
                <a:tc>
                  <a:txBody>
                    <a:bodyPr/>
                    <a:lstStyle/>
                    <a:p>
                      <a:pPr marL="0" marR="0">
                        <a:spcBef>
                          <a:spcPts val="0"/>
                        </a:spcBef>
                        <a:spcAft>
                          <a:spcPts val="0"/>
                        </a:spcAft>
                      </a:pPr>
                      <a:r>
                        <a:rPr lang="en-US" sz="2400">
                          <a:effectLst/>
                        </a:rPr>
                        <a:t>Multi-state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7, 14, 17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9132898"/>
                  </a:ext>
                </a:extLst>
              </a:tr>
              <a:tr h="0">
                <a:tc>
                  <a:txBody>
                    <a:bodyPr/>
                    <a:lstStyle/>
                    <a:p>
                      <a:pPr marL="0" marR="0">
                        <a:spcBef>
                          <a:spcPts val="0"/>
                        </a:spcBef>
                        <a:spcAft>
                          <a:spcPts val="0"/>
                        </a:spcAft>
                      </a:pPr>
                      <a:r>
                        <a:rPr lang="en-US" sz="2400">
                          <a:effectLst/>
                        </a:rPr>
                        <a:t>Regional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2, 9, 13, 21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2611142"/>
                  </a:ext>
                </a:extLst>
              </a:tr>
              <a:tr h="0">
                <a:tc>
                  <a:txBody>
                    <a:bodyPr/>
                    <a:lstStyle/>
                    <a:p>
                      <a:pPr marL="0" marR="0">
                        <a:spcBef>
                          <a:spcPts val="0"/>
                        </a:spcBef>
                        <a:spcAft>
                          <a:spcPts val="0"/>
                        </a:spcAft>
                      </a:pPr>
                      <a:r>
                        <a:rPr lang="en-US" sz="2400">
                          <a:effectLst/>
                        </a:rPr>
                        <a:t>National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4, 5, 16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5098149"/>
                  </a:ext>
                </a:extLst>
              </a:tr>
            </a:tbl>
          </a:graphicData>
        </a:graphic>
      </p:graphicFrame>
      <p:sp>
        <p:nvSpPr>
          <p:cNvPr id="5" name="Title 4">
            <a:extLst>
              <a:ext uri="{FF2B5EF4-FFF2-40B4-BE49-F238E27FC236}">
                <a16:creationId xmlns:a16="http://schemas.microsoft.com/office/drawing/2014/main" id="{E64AA1B5-7A4E-4D9B-B275-843E5C77E2D6}"/>
              </a:ext>
            </a:extLst>
          </p:cNvPr>
          <p:cNvSpPr>
            <a:spLocks noGrp="1"/>
          </p:cNvSpPr>
          <p:nvPr>
            <p:ph type="title"/>
          </p:nvPr>
        </p:nvSpPr>
        <p:spPr/>
        <p:txBody>
          <a:bodyPr/>
          <a:lstStyle/>
          <a:p>
            <a:r>
              <a:rPr lang="en-US" dirty="0"/>
              <a:t>Study geography</a:t>
            </a:r>
          </a:p>
        </p:txBody>
      </p:sp>
    </p:spTree>
    <p:extLst>
      <p:ext uri="{BB962C8B-B14F-4D97-AF65-F5344CB8AC3E}">
        <p14:creationId xmlns:p14="http://schemas.microsoft.com/office/powerpoint/2010/main" val="317398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5EC4B-8C75-47EF-950D-0B90A7C4FA4D}"/>
              </a:ext>
            </a:extLst>
          </p:cNvPr>
          <p:cNvSpPr>
            <a:spLocks noGrp="1"/>
          </p:cNvSpPr>
          <p:nvPr>
            <p:ph type="title"/>
          </p:nvPr>
        </p:nvSpPr>
        <p:spPr/>
        <p:txBody>
          <a:bodyPr/>
          <a:lstStyle/>
          <a:p>
            <a:r>
              <a:rPr lang="en-US" sz="3200" dirty="0"/>
              <a:t>Concepts and analytical categories by layer</a:t>
            </a:r>
          </a:p>
        </p:txBody>
      </p:sp>
      <p:pic>
        <p:nvPicPr>
          <p:cNvPr id="4" name="Content Placeholder 3" descr="Chart, bar chart&#10;&#10;Description automatically generated">
            <a:extLst>
              <a:ext uri="{FF2B5EF4-FFF2-40B4-BE49-F238E27FC236}">
                <a16:creationId xmlns:a16="http://schemas.microsoft.com/office/drawing/2014/main" id="{412C2631-29B6-4BD6-8417-6842447DEEBD}"/>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99067" y="1782763"/>
            <a:ext cx="7145866" cy="4120443"/>
          </a:xfrm>
          <a:prstGeom prst="rect">
            <a:avLst/>
          </a:prstGeom>
        </p:spPr>
      </p:pic>
    </p:spTree>
    <p:extLst>
      <p:ext uri="{BB962C8B-B14F-4D97-AF65-F5344CB8AC3E}">
        <p14:creationId xmlns:p14="http://schemas.microsoft.com/office/powerpoint/2010/main" val="203841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DF970246-75AB-4F92-B34E-212C45F24EE9}"/>
              </a:ext>
            </a:extLst>
          </p:cNvPr>
          <p:cNvPicPr>
            <a:picLocks noChangeAspect="1"/>
          </p:cNvPicPr>
          <p:nvPr/>
        </p:nvPicPr>
        <p:blipFill rotWithShape="1">
          <a:blip r:embed="rId3"/>
          <a:srcRect l="9662" r="3787"/>
          <a:stretch/>
        </p:blipFill>
        <p:spPr>
          <a:xfrm>
            <a:off x="2003195" y="1484649"/>
            <a:ext cx="5137608" cy="5001063"/>
          </a:xfrm>
          <a:prstGeom prst="rect">
            <a:avLst/>
          </a:prstGeom>
        </p:spPr>
      </p:pic>
      <p:sp>
        <p:nvSpPr>
          <p:cNvPr id="19" name="Title 18">
            <a:extLst>
              <a:ext uri="{FF2B5EF4-FFF2-40B4-BE49-F238E27FC236}">
                <a16:creationId xmlns:a16="http://schemas.microsoft.com/office/drawing/2014/main" id="{78551B5D-8F1B-4975-9780-8416DD7AC6B5}"/>
              </a:ext>
            </a:extLst>
          </p:cNvPr>
          <p:cNvSpPr>
            <a:spLocks noGrp="1"/>
          </p:cNvSpPr>
          <p:nvPr>
            <p:ph type="title"/>
          </p:nvPr>
        </p:nvSpPr>
        <p:spPr>
          <a:xfrm>
            <a:off x="751787" y="372288"/>
            <a:ext cx="7640425" cy="853126"/>
          </a:xfrm>
        </p:spPr>
        <p:txBody>
          <a:bodyPr/>
          <a:lstStyle/>
          <a:p>
            <a:r>
              <a:rPr lang="en-US" dirty="0"/>
              <a:t>Overall Socio-Ecological Model</a:t>
            </a:r>
          </a:p>
        </p:txBody>
      </p:sp>
    </p:spTree>
    <p:extLst>
      <p:ext uri="{BB962C8B-B14F-4D97-AF65-F5344CB8AC3E}">
        <p14:creationId xmlns:p14="http://schemas.microsoft.com/office/powerpoint/2010/main" val="9266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DE26-7F8F-4652-B1C5-7677A7FC35D6}"/>
              </a:ext>
            </a:extLst>
          </p:cNvPr>
          <p:cNvSpPr>
            <a:spLocks noGrp="1"/>
          </p:cNvSpPr>
          <p:nvPr>
            <p:ph type="title"/>
          </p:nvPr>
        </p:nvSpPr>
        <p:spPr>
          <a:xfrm>
            <a:off x="457200" y="457200"/>
            <a:ext cx="8280400" cy="1325563"/>
          </a:xfrm>
        </p:spPr>
        <p:txBody>
          <a:bodyPr anchor="ctr">
            <a:normAutofit/>
          </a:bodyPr>
          <a:lstStyle/>
          <a:p>
            <a:r>
              <a:rPr lang="en-US" dirty="0"/>
              <a:t>Discussion</a:t>
            </a:r>
          </a:p>
        </p:txBody>
      </p:sp>
      <p:graphicFrame>
        <p:nvGraphicFramePr>
          <p:cNvPr id="15" name="Content Placeholder 1">
            <a:extLst>
              <a:ext uri="{FF2B5EF4-FFF2-40B4-BE49-F238E27FC236}">
                <a16:creationId xmlns:a16="http://schemas.microsoft.com/office/drawing/2014/main" id="{7CD2172E-8AB8-4871-96D4-F64FDC0C46C2}"/>
              </a:ext>
            </a:extLst>
          </p:cNvPr>
          <p:cNvGraphicFramePr>
            <a:graphicFrameLocks noGrp="1"/>
          </p:cNvGraphicFramePr>
          <p:nvPr>
            <p:ph idx="1"/>
            <p:extLst>
              <p:ext uri="{D42A27DB-BD31-4B8C-83A1-F6EECF244321}">
                <p14:modId xmlns:p14="http://schemas.microsoft.com/office/powerpoint/2010/main" val="3174024944"/>
              </p:ext>
            </p:extLst>
          </p:nvPr>
        </p:nvGraphicFramePr>
        <p:xfrm>
          <a:off x="457200" y="2460170"/>
          <a:ext cx="8280400" cy="404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65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EDBA8-1A59-4166-AA92-3913AB83ED6E}"/>
              </a:ext>
            </a:extLst>
          </p:cNvPr>
          <p:cNvSpPr>
            <a:spLocks noGrp="1"/>
          </p:cNvSpPr>
          <p:nvPr>
            <p:ph idx="1"/>
          </p:nvPr>
        </p:nvSpPr>
        <p:spPr/>
        <p:txBody>
          <a:bodyPr>
            <a:normAutofit/>
          </a:bodyPr>
          <a:lstStyle/>
          <a:p>
            <a:r>
              <a:rPr lang="en-US" dirty="0"/>
              <a:t>White and wealthy farmers or consistent sampling bias?</a:t>
            </a:r>
          </a:p>
          <a:p>
            <a:r>
              <a:rPr lang="en-US" dirty="0"/>
              <a:t>New and beginning organic farmers are conflicted about adhering to their ideals versus making an adequate income.</a:t>
            </a:r>
          </a:p>
          <a:p>
            <a:r>
              <a:rPr lang="en-US" dirty="0"/>
              <a:t>Change isn’t “coming,” it’s happening.</a:t>
            </a:r>
          </a:p>
        </p:txBody>
      </p:sp>
      <p:sp>
        <p:nvSpPr>
          <p:cNvPr id="2" name="Title 1">
            <a:extLst>
              <a:ext uri="{FF2B5EF4-FFF2-40B4-BE49-F238E27FC236}">
                <a16:creationId xmlns:a16="http://schemas.microsoft.com/office/drawing/2014/main" id="{A5C5A216-5038-4EFF-8E5D-BB1414857E45}"/>
              </a:ext>
            </a:extLst>
          </p:cNvPr>
          <p:cNvSpPr>
            <a:spLocks noGrp="1"/>
          </p:cNvSpPr>
          <p:nvPr>
            <p:ph type="title"/>
          </p:nvPr>
        </p:nvSpPr>
        <p:spPr/>
        <p:txBody>
          <a:bodyPr>
            <a:normAutofit/>
          </a:bodyPr>
          <a:lstStyle/>
          <a:p>
            <a:r>
              <a:rPr lang="en-US" dirty="0"/>
              <a:t>Concluding remarks</a:t>
            </a:r>
          </a:p>
        </p:txBody>
      </p:sp>
    </p:spTree>
    <p:extLst>
      <p:ext uri="{BB962C8B-B14F-4D97-AF65-F5344CB8AC3E}">
        <p14:creationId xmlns:p14="http://schemas.microsoft.com/office/powerpoint/2010/main" val="164191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2D35-9DDE-4E81-A9B6-2D98558204F6}"/>
              </a:ext>
            </a:extLst>
          </p:cNvPr>
          <p:cNvSpPr>
            <a:spLocks noGrp="1"/>
          </p:cNvSpPr>
          <p:nvPr>
            <p:ph type="title"/>
          </p:nvPr>
        </p:nvSpPr>
        <p:spPr>
          <a:xfrm>
            <a:off x="800100" y="1406129"/>
            <a:ext cx="7543800" cy="1028700"/>
          </a:xfrm>
        </p:spPr>
        <p:txBody>
          <a:bodyPr>
            <a:normAutofit/>
          </a:bodyPr>
          <a:lstStyle/>
          <a:p>
            <a:pPr algn="ctr"/>
            <a:r>
              <a:rPr lang="en-US" dirty="0">
                <a:solidFill>
                  <a:schemeClr val="bg1"/>
                </a:solidFill>
              </a:rPr>
              <a:t>Background information</a:t>
            </a:r>
          </a:p>
        </p:txBody>
      </p:sp>
      <p:graphicFrame>
        <p:nvGraphicFramePr>
          <p:cNvPr id="13" name="Content Placeholder 2">
            <a:extLst>
              <a:ext uri="{FF2B5EF4-FFF2-40B4-BE49-F238E27FC236}">
                <a16:creationId xmlns:a16="http://schemas.microsoft.com/office/drawing/2014/main" id="{E4F7AFC3-21C7-42CA-9156-5687855A21B5}"/>
              </a:ext>
            </a:extLst>
          </p:cNvPr>
          <p:cNvGraphicFramePr>
            <a:graphicFrameLocks noGrp="1"/>
          </p:cNvGraphicFramePr>
          <p:nvPr>
            <p:ph idx="1"/>
            <p:extLst>
              <p:ext uri="{D42A27DB-BD31-4B8C-83A1-F6EECF244321}">
                <p14:modId xmlns:p14="http://schemas.microsoft.com/office/powerpoint/2010/main" val="3280291181"/>
              </p:ext>
            </p:extLst>
          </p:nvPr>
        </p:nvGraphicFramePr>
        <p:xfrm>
          <a:off x="800100" y="2434829"/>
          <a:ext cx="7543800" cy="2949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95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D35CF-814A-450F-B29B-06B715C3E100}"/>
              </a:ext>
            </a:extLst>
          </p:cNvPr>
          <p:cNvSpPr>
            <a:spLocks noGrp="1"/>
          </p:cNvSpPr>
          <p:nvPr>
            <p:ph type="title"/>
          </p:nvPr>
        </p:nvSpPr>
        <p:spPr>
          <a:xfrm>
            <a:off x="457200" y="457200"/>
            <a:ext cx="8280400" cy="1325563"/>
          </a:xfrm>
        </p:spPr>
        <p:txBody>
          <a:bodyPr>
            <a:normAutofit/>
          </a:bodyPr>
          <a:lstStyle/>
          <a:p>
            <a:r>
              <a:rPr lang="en-US" dirty="0"/>
              <a:t>What is a systematic literature review?</a:t>
            </a:r>
          </a:p>
        </p:txBody>
      </p:sp>
      <p:graphicFrame>
        <p:nvGraphicFramePr>
          <p:cNvPr id="7" name="Content Placeholder 4">
            <a:extLst>
              <a:ext uri="{FF2B5EF4-FFF2-40B4-BE49-F238E27FC236}">
                <a16:creationId xmlns:a16="http://schemas.microsoft.com/office/drawing/2014/main" id="{EA7B7F03-AF55-4220-8758-97C61C8CF7CE}"/>
              </a:ext>
            </a:extLst>
          </p:cNvPr>
          <p:cNvGraphicFramePr>
            <a:graphicFrameLocks noGrp="1"/>
          </p:cNvGraphicFramePr>
          <p:nvPr>
            <p:ph idx="1"/>
            <p:extLst>
              <p:ext uri="{D42A27DB-BD31-4B8C-83A1-F6EECF244321}">
                <p14:modId xmlns:p14="http://schemas.microsoft.com/office/powerpoint/2010/main" val="3591619676"/>
              </p:ext>
            </p:extLst>
          </p:nvPr>
        </p:nvGraphicFramePr>
        <p:xfrm>
          <a:off x="457200" y="1828800"/>
          <a:ext cx="82804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7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25884-AD4F-4F95-A33F-4B4453E038D7}"/>
              </a:ext>
            </a:extLst>
          </p:cNvPr>
          <p:cNvSpPr>
            <a:spLocks noGrp="1"/>
          </p:cNvSpPr>
          <p:nvPr>
            <p:ph type="title"/>
          </p:nvPr>
        </p:nvSpPr>
        <p:spPr>
          <a:xfrm>
            <a:off x="457200" y="457200"/>
            <a:ext cx="8280400" cy="730577"/>
          </a:xfrm>
        </p:spPr>
        <p:txBody>
          <a:bodyPr/>
          <a:lstStyle/>
          <a:p>
            <a:r>
              <a:rPr lang="en-US" sz="4000" dirty="0"/>
              <a:t>Systematic literature review process</a:t>
            </a:r>
          </a:p>
        </p:txBody>
      </p:sp>
      <p:pic>
        <p:nvPicPr>
          <p:cNvPr id="4" name="Content Placeholder 3" descr="A screenshot of a cell phone&#10;&#10;Description automatically generated">
            <a:extLst>
              <a:ext uri="{FF2B5EF4-FFF2-40B4-BE49-F238E27FC236}">
                <a16:creationId xmlns:a16="http://schemas.microsoft.com/office/drawing/2014/main" id="{22E40C36-777C-4959-BBFC-A6FFC52CA26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18560"/>
          <a:stretch/>
        </p:blipFill>
        <p:spPr>
          <a:xfrm>
            <a:off x="650448" y="1395167"/>
            <a:ext cx="7692273" cy="4717689"/>
          </a:xfrm>
          <a:prstGeom prst="rect">
            <a:avLst/>
          </a:prstGeom>
        </p:spPr>
      </p:pic>
    </p:spTree>
    <p:extLst>
      <p:ext uri="{BB962C8B-B14F-4D97-AF65-F5344CB8AC3E}">
        <p14:creationId xmlns:p14="http://schemas.microsoft.com/office/powerpoint/2010/main" val="313980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C109-6691-465F-833C-8AAE4D714552}"/>
              </a:ext>
            </a:extLst>
          </p:cNvPr>
          <p:cNvSpPr>
            <a:spLocks noGrp="1"/>
          </p:cNvSpPr>
          <p:nvPr>
            <p:ph type="title"/>
          </p:nvPr>
        </p:nvSpPr>
        <p:spPr>
          <a:xfrm>
            <a:off x="1055802" y="140782"/>
            <a:ext cx="7126664" cy="823148"/>
          </a:xfrm>
        </p:spPr>
        <p:txBody>
          <a:bodyPr anchor="b">
            <a:normAutofit/>
          </a:bodyPr>
          <a:lstStyle/>
          <a:p>
            <a:pPr algn="ctr"/>
            <a:r>
              <a:rPr lang="en-US" sz="3200" dirty="0">
                <a:solidFill>
                  <a:schemeClr val="bg1"/>
                </a:solidFill>
              </a:rPr>
              <a:t>Analysis: Socio-Ecological Model</a:t>
            </a:r>
          </a:p>
        </p:txBody>
      </p:sp>
      <p:pic>
        <p:nvPicPr>
          <p:cNvPr id="9" name="Content Placeholder 8" descr="A close up of a logo&#10;&#10;Description automatically generated">
            <a:extLst>
              <a:ext uri="{FF2B5EF4-FFF2-40B4-BE49-F238E27FC236}">
                <a16:creationId xmlns:a16="http://schemas.microsoft.com/office/drawing/2014/main" id="{E5A085E1-F3F6-4EC6-BDBA-30C7802602A0}"/>
              </a:ext>
            </a:extLst>
          </p:cNvPr>
          <p:cNvPicPr>
            <a:picLocks noChangeAspect="1"/>
          </p:cNvPicPr>
          <p:nvPr/>
        </p:nvPicPr>
        <p:blipFill>
          <a:blip r:embed="rId3"/>
          <a:stretch>
            <a:fillRect/>
          </a:stretch>
        </p:blipFill>
        <p:spPr>
          <a:xfrm>
            <a:off x="2013262" y="1633233"/>
            <a:ext cx="4927010" cy="4955767"/>
          </a:xfrm>
          <a:prstGeom prst="rect">
            <a:avLst/>
          </a:prstGeom>
        </p:spPr>
      </p:pic>
    </p:spTree>
    <p:extLst>
      <p:ext uri="{BB962C8B-B14F-4D97-AF65-F5344CB8AC3E}">
        <p14:creationId xmlns:p14="http://schemas.microsoft.com/office/powerpoint/2010/main" val="297341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E3171D9-8071-4050-B7C4-6E37D3211CE0}"/>
              </a:ext>
            </a:extLst>
          </p:cNvPr>
          <p:cNvSpPr>
            <a:spLocks noGrp="1"/>
          </p:cNvSpPr>
          <p:nvPr>
            <p:ph idx="10"/>
          </p:nvPr>
        </p:nvSpPr>
        <p:spPr>
          <a:xfrm>
            <a:off x="495753" y="5435826"/>
            <a:ext cx="8167007" cy="1023032"/>
          </a:xfrm>
        </p:spPr>
        <p:txBody>
          <a:bodyPr/>
          <a:lstStyle/>
          <a:p>
            <a:endParaRPr lang="en-US"/>
          </a:p>
        </p:txBody>
      </p:sp>
      <p:sp>
        <p:nvSpPr>
          <p:cNvPr id="2" name="Title 1">
            <a:extLst>
              <a:ext uri="{FF2B5EF4-FFF2-40B4-BE49-F238E27FC236}">
                <a16:creationId xmlns:a16="http://schemas.microsoft.com/office/drawing/2014/main" id="{D7A1EED5-6909-4640-96E7-A802C44A87E8}"/>
              </a:ext>
            </a:extLst>
          </p:cNvPr>
          <p:cNvSpPr>
            <a:spLocks noGrp="1"/>
          </p:cNvSpPr>
          <p:nvPr>
            <p:ph type="title"/>
          </p:nvPr>
        </p:nvSpPr>
        <p:spPr>
          <a:xfrm>
            <a:off x="628650" y="2513240"/>
            <a:ext cx="7886700" cy="796018"/>
          </a:xfrm>
        </p:spPr>
        <p:txBody>
          <a:bodyPr>
            <a:normAutofit/>
          </a:bodyPr>
          <a:lstStyle/>
          <a:p>
            <a:r>
              <a:rPr lang="en-US" dirty="0"/>
              <a:t>Results</a:t>
            </a:r>
          </a:p>
        </p:txBody>
      </p:sp>
    </p:spTree>
    <p:extLst>
      <p:ext uri="{BB962C8B-B14F-4D97-AF65-F5344CB8AC3E}">
        <p14:creationId xmlns:p14="http://schemas.microsoft.com/office/powerpoint/2010/main" val="239726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B85C62-9462-4D97-BAED-612F5A5C3DCD}"/>
              </a:ext>
            </a:extLst>
          </p:cNvPr>
          <p:cNvGraphicFramePr>
            <a:graphicFrameLocks noGrp="1"/>
          </p:cNvGraphicFramePr>
          <p:nvPr>
            <p:ph idx="1"/>
          </p:nvPr>
        </p:nvGraphicFramePr>
        <p:xfrm>
          <a:off x="800100" y="1413748"/>
          <a:ext cx="7543800" cy="4053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19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B871B3F-4563-4C17-ABBE-1A19FFE9D855}"/>
              </a:ext>
            </a:extLst>
          </p:cNvPr>
          <p:cNvGraphicFramePr>
            <a:graphicFrameLocks noGrp="1"/>
          </p:cNvGraphicFramePr>
          <p:nvPr>
            <p:ph idx="1"/>
            <p:extLst>
              <p:ext uri="{D42A27DB-BD31-4B8C-83A1-F6EECF244321}">
                <p14:modId xmlns:p14="http://schemas.microsoft.com/office/powerpoint/2010/main" val="1516350780"/>
              </p:ext>
            </p:extLst>
          </p:nvPr>
        </p:nvGraphicFramePr>
        <p:xfrm>
          <a:off x="1619621" y="321810"/>
          <a:ext cx="6105305" cy="5760720"/>
        </p:xfrm>
        <a:graphic>
          <a:graphicData uri="http://schemas.openxmlformats.org/drawingml/2006/table">
            <a:tbl>
              <a:tblPr firstRow="1" firstCol="1" bandRow="1">
                <a:tableStyleId>{21E4AEA4-8DFA-4A89-87EB-49C32662AFE0}</a:tableStyleId>
              </a:tblPr>
              <a:tblGrid>
                <a:gridCol w="3316462">
                  <a:extLst>
                    <a:ext uri="{9D8B030D-6E8A-4147-A177-3AD203B41FA5}">
                      <a16:colId xmlns:a16="http://schemas.microsoft.com/office/drawing/2014/main" val="986425853"/>
                    </a:ext>
                  </a:extLst>
                </a:gridCol>
                <a:gridCol w="1205986">
                  <a:extLst>
                    <a:ext uri="{9D8B030D-6E8A-4147-A177-3AD203B41FA5}">
                      <a16:colId xmlns:a16="http://schemas.microsoft.com/office/drawing/2014/main" val="59648188"/>
                    </a:ext>
                  </a:extLst>
                </a:gridCol>
                <a:gridCol w="1582857">
                  <a:extLst>
                    <a:ext uri="{9D8B030D-6E8A-4147-A177-3AD203B41FA5}">
                      <a16:colId xmlns:a16="http://schemas.microsoft.com/office/drawing/2014/main" val="207783529"/>
                    </a:ext>
                  </a:extLst>
                </a:gridCol>
              </a:tblGrid>
              <a:tr h="0">
                <a:tc>
                  <a:txBody>
                    <a:bodyPr/>
                    <a:lstStyle/>
                    <a:p>
                      <a:pPr marL="0" marR="0">
                        <a:spcBef>
                          <a:spcPts val="0"/>
                        </a:spcBef>
                        <a:spcAft>
                          <a:spcPts val="0"/>
                        </a:spcAft>
                      </a:pPr>
                      <a:r>
                        <a:rPr lang="en-US" sz="1800" dirty="0">
                          <a:effectLst/>
                        </a:rPr>
                        <a:t>Journal name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Frequency</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Scimago journal ranking</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1642611"/>
                  </a:ext>
                </a:extLst>
              </a:tr>
              <a:tr h="0">
                <a:tc>
                  <a:txBody>
                    <a:bodyPr/>
                    <a:lstStyle/>
                    <a:p>
                      <a:pPr marL="0" marR="0">
                        <a:spcBef>
                          <a:spcPts val="0"/>
                        </a:spcBef>
                        <a:spcAft>
                          <a:spcPts val="0"/>
                        </a:spcAft>
                      </a:pPr>
                      <a:r>
                        <a:rPr lang="en-US" sz="1800">
                          <a:effectLst/>
                        </a:rPr>
                        <a:t>Journal of Agriculture, Food Systems, and Community Development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No ranking available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7851749"/>
                  </a:ext>
                </a:extLst>
              </a:tr>
              <a:tr h="0">
                <a:tc>
                  <a:txBody>
                    <a:bodyPr/>
                    <a:lstStyle/>
                    <a:p>
                      <a:pPr marL="0" marR="0">
                        <a:spcBef>
                          <a:spcPts val="0"/>
                        </a:spcBef>
                        <a:spcAft>
                          <a:spcPts val="0"/>
                        </a:spcAft>
                      </a:pPr>
                      <a:r>
                        <a:rPr lang="en-US" sz="1800">
                          <a:effectLst/>
                        </a:rPr>
                        <a:t>Agriculture and Human Values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652569"/>
                  </a:ext>
                </a:extLst>
              </a:tr>
              <a:tr h="0">
                <a:tc>
                  <a:txBody>
                    <a:bodyPr/>
                    <a:lstStyle/>
                    <a:p>
                      <a:pPr marL="0" marR="0">
                        <a:spcBef>
                          <a:spcPts val="0"/>
                        </a:spcBef>
                        <a:spcAft>
                          <a:spcPts val="0"/>
                        </a:spcAft>
                      </a:pPr>
                      <a:r>
                        <a:rPr lang="en-US" sz="1800">
                          <a:effectLst/>
                        </a:rPr>
                        <a:t>Journal of Agromedicine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6042557"/>
                  </a:ext>
                </a:extLst>
              </a:tr>
              <a:tr h="0">
                <a:tc>
                  <a:txBody>
                    <a:bodyPr/>
                    <a:lstStyle/>
                    <a:p>
                      <a:pPr marL="0" marR="0">
                        <a:spcBef>
                          <a:spcPts val="0"/>
                        </a:spcBef>
                        <a:spcAft>
                          <a:spcPts val="0"/>
                        </a:spcAft>
                      </a:pPr>
                      <a:r>
                        <a:rPr lang="en-US" sz="1800">
                          <a:effectLst/>
                        </a:rPr>
                        <a:t>Agroecology and Sustainable Food Systems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8336749"/>
                  </a:ext>
                </a:extLst>
              </a:tr>
              <a:tr h="0">
                <a:tc>
                  <a:txBody>
                    <a:bodyPr/>
                    <a:lstStyle/>
                    <a:p>
                      <a:pPr marL="0" marR="0">
                        <a:spcBef>
                          <a:spcPts val="0"/>
                        </a:spcBef>
                        <a:spcAft>
                          <a:spcPts val="0"/>
                        </a:spcAft>
                      </a:pPr>
                      <a:r>
                        <a:rPr lang="en-US" sz="1800">
                          <a:effectLst/>
                        </a:rPr>
                        <a:t>British Food Journal</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503497"/>
                  </a:ext>
                </a:extLst>
              </a:tr>
              <a:tr h="0">
                <a:tc>
                  <a:txBody>
                    <a:bodyPr/>
                    <a:lstStyle/>
                    <a:p>
                      <a:pPr marL="0" marR="0">
                        <a:spcBef>
                          <a:spcPts val="0"/>
                        </a:spcBef>
                        <a:spcAft>
                          <a:spcPts val="0"/>
                        </a:spcAft>
                      </a:pPr>
                      <a:r>
                        <a:rPr lang="en-US" sz="1800">
                          <a:effectLst/>
                        </a:rPr>
                        <a:t>Community Mental Health Journal</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6285089"/>
                  </a:ext>
                </a:extLst>
              </a:tr>
              <a:tr h="0">
                <a:tc>
                  <a:txBody>
                    <a:bodyPr/>
                    <a:lstStyle/>
                    <a:p>
                      <a:pPr marL="0" marR="0">
                        <a:spcBef>
                          <a:spcPts val="0"/>
                        </a:spcBef>
                        <a:spcAft>
                          <a:spcPts val="0"/>
                        </a:spcAft>
                      </a:pPr>
                      <a:r>
                        <a:rPr lang="en-US" sz="1800">
                          <a:effectLst/>
                        </a:rPr>
                        <a:t>Economic Anthropology</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No ranking available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1042146"/>
                  </a:ext>
                </a:extLst>
              </a:tr>
              <a:tr h="0">
                <a:tc>
                  <a:txBody>
                    <a:bodyPr/>
                    <a:lstStyle/>
                    <a:p>
                      <a:pPr marL="0" marR="0">
                        <a:spcBef>
                          <a:spcPts val="0"/>
                        </a:spcBef>
                        <a:spcAft>
                          <a:spcPts val="0"/>
                        </a:spcAft>
                      </a:pPr>
                      <a:r>
                        <a:rPr lang="en-US" sz="1800">
                          <a:effectLst/>
                        </a:rPr>
                        <a:t>Gender, Place &amp; Culture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9706140"/>
                  </a:ext>
                </a:extLst>
              </a:tr>
              <a:tr h="0">
                <a:tc>
                  <a:txBody>
                    <a:bodyPr/>
                    <a:lstStyle/>
                    <a:p>
                      <a:pPr marL="0" marR="0">
                        <a:spcBef>
                          <a:spcPts val="0"/>
                        </a:spcBef>
                        <a:spcAft>
                          <a:spcPts val="0"/>
                        </a:spcAft>
                      </a:pPr>
                      <a:r>
                        <a:rPr lang="en-US" sz="1800">
                          <a:effectLst/>
                        </a:rPr>
                        <a:t>Renewable Agriculture and Food Systems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4649199"/>
                  </a:ext>
                </a:extLst>
              </a:tr>
              <a:tr h="0">
                <a:tc>
                  <a:txBody>
                    <a:bodyPr/>
                    <a:lstStyle/>
                    <a:p>
                      <a:pPr marL="0" marR="0">
                        <a:spcBef>
                          <a:spcPts val="0"/>
                        </a:spcBef>
                        <a:spcAft>
                          <a:spcPts val="0"/>
                        </a:spcAft>
                      </a:pPr>
                      <a:r>
                        <a:rPr lang="en-US" sz="1800">
                          <a:effectLst/>
                        </a:rPr>
                        <a:t>Rural Sociology</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8915741"/>
                  </a:ext>
                </a:extLst>
              </a:tr>
              <a:tr h="0">
                <a:tc>
                  <a:txBody>
                    <a:bodyPr/>
                    <a:lstStyle/>
                    <a:p>
                      <a:pPr marL="0" marR="0">
                        <a:spcBef>
                          <a:spcPts val="0"/>
                        </a:spcBef>
                        <a:spcAft>
                          <a:spcPts val="0"/>
                        </a:spcAft>
                      </a:pPr>
                      <a:r>
                        <a:rPr lang="en-US" sz="1800">
                          <a:effectLst/>
                        </a:rPr>
                        <a:t>Journal of Rural Studies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Q1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5454302"/>
                  </a:ext>
                </a:extLst>
              </a:tr>
              <a:tr h="0">
                <a:tc>
                  <a:txBody>
                    <a:bodyPr/>
                    <a:lstStyle/>
                    <a:p>
                      <a:pPr marL="0" marR="0">
                        <a:spcBef>
                          <a:spcPts val="0"/>
                        </a:spcBef>
                        <a:spcAft>
                          <a:spcPts val="0"/>
                        </a:spcAft>
                      </a:pPr>
                      <a:r>
                        <a:rPr lang="en-US" sz="1800">
                          <a:effectLst/>
                        </a:rPr>
                        <a:t>Society &amp; Natural Resources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Q1</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3686912"/>
                  </a:ext>
                </a:extLst>
              </a:tr>
            </a:tbl>
          </a:graphicData>
        </a:graphic>
      </p:graphicFrame>
    </p:spTree>
    <p:extLst>
      <p:ext uri="{BB962C8B-B14F-4D97-AF65-F5344CB8AC3E}">
        <p14:creationId xmlns:p14="http://schemas.microsoft.com/office/powerpoint/2010/main" val="8583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bar chart&#10;&#10;Description automatically generated">
            <a:extLst>
              <a:ext uri="{FF2B5EF4-FFF2-40B4-BE49-F238E27FC236}">
                <a16:creationId xmlns:a16="http://schemas.microsoft.com/office/drawing/2014/main" id="{F16DE059-E1B1-4F74-91C3-265A652E9D9A}"/>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45067" y="1332090"/>
            <a:ext cx="7021689" cy="4211326"/>
          </a:xfrm>
          <a:prstGeom prst="rect">
            <a:avLst/>
          </a:prstGeom>
        </p:spPr>
      </p:pic>
    </p:spTree>
    <p:extLst>
      <p:ext uri="{BB962C8B-B14F-4D97-AF65-F5344CB8AC3E}">
        <p14:creationId xmlns:p14="http://schemas.microsoft.com/office/powerpoint/2010/main" val="74005069"/>
      </p:ext>
    </p:extLst>
  </p:cSld>
  <p:clrMapOvr>
    <a:masterClrMapping/>
  </p:clrMapOvr>
</p:sld>
</file>

<file path=ppt/theme/theme1.xml><?xml version="1.0" encoding="utf-8"?>
<a:theme xmlns:a="http://schemas.openxmlformats.org/drawingml/2006/main" name="IFAS_Template">
  <a:themeElements>
    <a:clrScheme name="UF">
      <a:dk1>
        <a:srgbClr val="000000"/>
      </a:dk1>
      <a:lt1>
        <a:srgbClr val="FFFFFF"/>
      </a:lt1>
      <a:dk2>
        <a:srgbClr val="FFFFFF"/>
      </a:dk2>
      <a:lt2>
        <a:srgbClr val="000000"/>
      </a:lt2>
      <a:accent1>
        <a:srgbClr val="F37020"/>
      </a:accent1>
      <a:accent2>
        <a:srgbClr val="005B9C"/>
      </a:accent2>
      <a:accent3>
        <a:srgbClr val="8CADAE"/>
      </a:accent3>
      <a:accent4>
        <a:srgbClr val="8C7B70"/>
      </a:accent4>
      <a:accent5>
        <a:srgbClr val="8FB08C"/>
      </a:accent5>
      <a:accent6>
        <a:srgbClr val="D19049"/>
      </a:accent6>
      <a:hlink>
        <a:srgbClr val="00A3D6"/>
      </a:hlink>
      <a:folHlink>
        <a:srgbClr val="694F07"/>
      </a:folHlink>
    </a:clrScheme>
    <a:fontScheme name="Custom 3">
      <a:majorFont>
        <a:latin typeface="Gentona Book"/>
        <a:ea typeface=""/>
        <a:cs typeface=""/>
      </a:majorFont>
      <a:minorFont>
        <a:latin typeface="Gent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0" id="{03C801C7-E04B-4144-952F-D5F355801B44}" vid="{3FB13F1B-DA2F-E44F-9AEF-4A9AB33A5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7250</TotalTime>
  <Words>1430</Words>
  <Application>Microsoft Office PowerPoint</Application>
  <PresentationFormat>On-screen Show (4:3)</PresentationFormat>
  <Paragraphs>112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Gentona Book</vt:lpstr>
      <vt:lpstr>IFAS_Template</vt:lpstr>
      <vt:lpstr>Who will feed our future? A systematic literature review of new and beginning farmers</vt:lpstr>
      <vt:lpstr>Background information</vt:lpstr>
      <vt:lpstr>What is a systematic literature review?</vt:lpstr>
      <vt:lpstr>Systematic literature review process</vt:lpstr>
      <vt:lpstr>Analysis: Socio-Ecological Model</vt:lpstr>
      <vt:lpstr>Results</vt:lpstr>
      <vt:lpstr>PowerPoint Presentation</vt:lpstr>
      <vt:lpstr>PowerPoint Presentation</vt:lpstr>
      <vt:lpstr>PowerPoint Presentation</vt:lpstr>
      <vt:lpstr>Study geography</vt:lpstr>
      <vt:lpstr>Concepts and analytical categories by layer</vt:lpstr>
      <vt:lpstr>Overall Socio-Ecological Model</vt:lpstr>
      <vt:lpstr>Discussion</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Decision-Making: A New Generation of New and Beginning Farmers</dc:title>
  <dc:creator>DeLong,Alia N</dc:creator>
  <cp:lastModifiedBy>DeLong,Alia N</cp:lastModifiedBy>
  <cp:revision>2</cp:revision>
  <dcterms:created xsi:type="dcterms:W3CDTF">2020-10-28T19:59:19Z</dcterms:created>
  <dcterms:modified xsi:type="dcterms:W3CDTF">2021-04-12T16:16:47Z</dcterms:modified>
</cp:coreProperties>
</file>